
<file path=[Content_Types].xml><?xml version="1.0" encoding="utf-8"?>
<Types xmlns="http://schemas.openxmlformats.org/package/2006/content-types">
  <Default Extension="gif" ContentType="image/gif"/>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70" r:id="rId2"/>
    <p:sldId id="272" r:id="rId3"/>
    <p:sldId id="285" r:id="rId4"/>
    <p:sldId id="313" r:id="rId5"/>
    <p:sldId id="278" r:id="rId6"/>
    <p:sldId id="286" r:id="rId7"/>
    <p:sldId id="287" r:id="rId8"/>
    <p:sldId id="279" r:id="rId9"/>
    <p:sldId id="309" r:id="rId10"/>
    <p:sldId id="288" r:id="rId11"/>
    <p:sldId id="302" r:id="rId12"/>
    <p:sldId id="312" r:id="rId13"/>
    <p:sldId id="289" r:id="rId14"/>
    <p:sldId id="315" r:id="rId15"/>
    <p:sldId id="316" r:id="rId16"/>
    <p:sldId id="321" r:id="rId17"/>
    <p:sldId id="322" r:id="rId18"/>
    <p:sldId id="323" r:id="rId19"/>
    <p:sldId id="314" r:id="rId20"/>
    <p:sldId id="318" r:id="rId21"/>
    <p:sldId id="290" r:id="rId22"/>
    <p:sldId id="319" r:id="rId23"/>
    <p:sldId id="320" r:id="rId24"/>
    <p:sldId id="303" r:id="rId25"/>
    <p:sldId id="304" r:id="rId26"/>
    <p:sldId id="305" r:id="rId27"/>
    <p:sldId id="310" r:id="rId28"/>
    <p:sldId id="324" r:id="rId29"/>
    <p:sldId id="325" r:id="rId30"/>
    <p:sldId id="326" r:id="rId31"/>
    <p:sldId id="311" r:id="rId32"/>
    <p:sldId id="28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E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67025-CF67-2C5F-0129-54C8A5FB09F9}" v="1" dt="2024-05-14T08:12:52.946"/>
    <p1510:client id="{9DB5475E-0EE9-3412-F070-8E8C64B70F99}" v="44" dt="2024-05-13T12:57:51.754"/>
    <p1510:client id="{EACFB940-4FFA-1501-DE49-47A44364621B}" v="307" dt="2024-05-13T16:00:14.4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62"/>
    <p:restoredTop sz="71573"/>
  </p:normalViewPr>
  <p:slideViewPr>
    <p:cSldViewPr snapToGrid="0">
      <p:cViewPr varScale="1">
        <p:scale>
          <a:sx n="110" d="100"/>
          <a:sy n="110" d="100"/>
        </p:scale>
        <p:origin x="22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erine Breslin" userId="S::cb404@cam.ac.uk::0d096ecf-0b21-434c-9a69-adb22c0c6b9a" providerId="AD" clId="Web-{76D13A16-DB84-D8EB-008C-DF15B9F4D734}"/>
    <pc:docChg chg="modSld">
      <pc:chgData name="Catherine Breslin" userId="S::cb404@cam.ac.uk::0d096ecf-0b21-434c-9a69-adb22c0c6b9a" providerId="AD" clId="Web-{76D13A16-DB84-D8EB-008C-DF15B9F4D734}" dt="2024-05-07T09:30:35.793" v="37" actId="20577"/>
      <pc:docMkLst>
        <pc:docMk/>
      </pc:docMkLst>
      <pc:sldChg chg="addSp modSp">
        <pc:chgData name="Catherine Breslin" userId="S::cb404@cam.ac.uk::0d096ecf-0b21-434c-9a69-adb22c0c6b9a" providerId="AD" clId="Web-{76D13A16-DB84-D8EB-008C-DF15B9F4D734}" dt="2024-05-07T09:30:35.793" v="37" actId="20577"/>
        <pc:sldMkLst>
          <pc:docMk/>
          <pc:sldMk cId="3064950270" sldId="314"/>
        </pc:sldMkLst>
        <pc:spChg chg="add mod">
          <ac:chgData name="Catherine Breslin" userId="S::cb404@cam.ac.uk::0d096ecf-0b21-434c-9a69-adb22c0c6b9a" providerId="AD" clId="Web-{76D13A16-DB84-D8EB-008C-DF15B9F4D734}" dt="2024-05-07T09:30:35.793" v="37" actId="20577"/>
          <ac:spMkLst>
            <pc:docMk/>
            <pc:sldMk cId="3064950270" sldId="314"/>
            <ac:spMk id="5" creationId="{0DD18F70-7882-0027-7CF0-A61E9238B8D5}"/>
          </ac:spMkLst>
        </pc:spChg>
        <pc:picChg chg="add mod">
          <ac:chgData name="Catherine Breslin" userId="S::cb404@cam.ac.uk::0d096ecf-0b21-434c-9a69-adb22c0c6b9a" providerId="AD" clId="Web-{76D13A16-DB84-D8EB-008C-DF15B9F4D734}" dt="2024-05-07T09:29:54.946" v="3" actId="1076"/>
          <ac:picMkLst>
            <pc:docMk/>
            <pc:sldMk cId="3064950270" sldId="314"/>
            <ac:picMk id="3" creationId="{217EC57A-BE38-2EAD-64E5-7351BE7C6657}"/>
          </ac:picMkLst>
        </pc:picChg>
      </pc:sldChg>
    </pc:docChg>
  </pc:docChgLst>
  <pc:docChgLst>
    <pc:chgData name="Catherine Breslin" userId="S::cb404@cam.ac.uk::0d096ecf-0b21-434c-9a69-adb22c0c6b9a" providerId="AD" clId="Web-{827C63A7-FC62-54E9-EDCE-6331EFECF2DE}"/>
    <pc:docChg chg="addSld modSld sldOrd">
      <pc:chgData name="Catherine Breslin" userId="S::cb404@cam.ac.uk::0d096ecf-0b21-434c-9a69-adb22c0c6b9a" providerId="AD" clId="Web-{827C63A7-FC62-54E9-EDCE-6331EFECF2DE}" dt="2024-04-29T10:38:43.413" v="32"/>
      <pc:docMkLst>
        <pc:docMk/>
      </pc:docMkLst>
      <pc:sldChg chg="modSp">
        <pc:chgData name="Catherine Breslin" userId="S::cb404@cam.ac.uk::0d096ecf-0b21-434c-9a69-adb22c0c6b9a" providerId="AD" clId="Web-{827C63A7-FC62-54E9-EDCE-6331EFECF2DE}" dt="2024-04-29T10:36:59.082" v="3" actId="20577"/>
        <pc:sldMkLst>
          <pc:docMk/>
          <pc:sldMk cId="2566472131" sldId="270"/>
        </pc:sldMkLst>
        <pc:spChg chg="mod">
          <ac:chgData name="Catherine Breslin" userId="S::cb404@cam.ac.uk::0d096ecf-0b21-434c-9a69-adb22c0c6b9a" providerId="AD" clId="Web-{827C63A7-FC62-54E9-EDCE-6331EFECF2DE}" dt="2024-04-29T10:36:59.082" v="3" actId="20577"/>
          <ac:spMkLst>
            <pc:docMk/>
            <pc:sldMk cId="2566472131" sldId="270"/>
            <ac:spMk id="3" creationId="{00000000-0000-0000-0000-000000000000}"/>
          </ac:spMkLst>
        </pc:spChg>
      </pc:sldChg>
      <pc:sldChg chg="addSp delSp modSp">
        <pc:chgData name="Catherine Breslin" userId="S::cb404@cam.ac.uk::0d096ecf-0b21-434c-9a69-adb22c0c6b9a" providerId="AD" clId="Web-{827C63A7-FC62-54E9-EDCE-6331EFECF2DE}" dt="2024-04-29T10:37:19.567" v="11"/>
        <pc:sldMkLst>
          <pc:docMk/>
          <pc:sldMk cId="385288236" sldId="272"/>
        </pc:sldMkLst>
        <pc:spChg chg="add del mod">
          <ac:chgData name="Catherine Breslin" userId="S::cb404@cam.ac.uk::0d096ecf-0b21-434c-9a69-adb22c0c6b9a" providerId="AD" clId="Web-{827C63A7-FC62-54E9-EDCE-6331EFECF2DE}" dt="2024-04-29T10:37:19.567" v="11"/>
          <ac:spMkLst>
            <pc:docMk/>
            <pc:sldMk cId="385288236" sldId="272"/>
            <ac:spMk id="5" creationId="{D4C81DEA-40E2-A040-6BA3-C17BC5BD08D0}"/>
          </ac:spMkLst>
        </pc:spChg>
        <pc:spChg chg="add del mod">
          <ac:chgData name="Catherine Breslin" userId="S::cb404@cam.ac.uk::0d096ecf-0b21-434c-9a69-adb22c0c6b9a" providerId="AD" clId="Web-{827C63A7-FC62-54E9-EDCE-6331EFECF2DE}" dt="2024-04-29T10:37:16.379" v="9"/>
          <ac:spMkLst>
            <pc:docMk/>
            <pc:sldMk cId="385288236" sldId="272"/>
            <ac:spMk id="6" creationId="{A6D60BDA-FE73-4D1E-D0BD-AF42C1B208AC}"/>
          </ac:spMkLst>
        </pc:spChg>
      </pc:sldChg>
      <pc:sldChg chg="ord">
        <pc:chgData name="Catherine Breslin" userId="S::cb404@cam.ac.uk::0d096ecf-0b21-434c-9a69-adb22c0c6b9a" providerId="AD" clId="Web-{827C63A7-FC62-54E9-EDCE-6331EFECF2DE}" dt="2024-04-29T10:38:23.350" v="27"/>
        <pc:sldMkLst>
          <pc:docMk/>
          <pc:sldMk cId="2379758512" sldId="312"/>
        </pc:sldMkLst>
      </pc:sldChg>
      <pc:sldChg chg="addSp delSp modSp add replId">
        <pc:chgData name="Catherine Breslin" userId="S::cb404@cam.ac.uk::0d096ecf-0b21-434c-9a69-adb22c0c6b9a" providerId="AD" clId="Web-{827C63A7-FC62-54E9-EDCE-6331EFECF2DE}" dt="2024-04-29T10:37:42.224" v="26" actId="20577"/>
        <pc:sldMkLst>
          <pc:docMk/>
          <pc:sldMk cId="685245523" sldId="313"/>
        </pc:sldMkLst>
        <pc:spChg chg="mod">
          <ac:chgData name="Catherine Breslin" userId="S::cb404@cam.ac.uk::0d096ecf-0b21-434c-9a69-adb22c0c6b9a" providerId="AD" clId="Web-{827C63A7-FC62-54E9-EDCE-6331EFECF2DE}" dt="2024-04-29T10:37:28.505" v="14" actId="20577"/>
          <ac:spMkLst>
            <pc:docMk/>
            <pc:sldMk cId="685245523" sldId="313"/>
            <ac:spMk id="2" creationId="{00000000-0000-0000-0000-000000000000}"/>
          </ac:spMkLst>
        </pc:spChg>
        <pc:spChg chg="mod">
          <ac:chgData name="Catherine Breslin" userId="S::cb404@cam.ac.uk::0d096ecf-0b21-434c-9a69-adb22c0c6b9a" providerId="AD" clId="Web-{827C63A7-FC62-54E9-EDCE-6331EFECF2DE}" dt="2024-04-29T10:37:33.348" v="16" actId="20577"/>
          <ac:spMkLst>
            <pc:docMk/>
            <pc:sldMk cId="685245523" sldId="313"/>
            <ac:spMk id="3" creationId="{00000000-0000-0000-0000-000000000000}"/>
          </ac:spMkLst>
        </pc:spChg>
        <pc:spChg chg="del">
          <ac:chgData name="Catherine Breslin" userId="S::cb404@cam.ac.uk::0d096ecf-0b21-434c-9a69-adb22c0c6b9a" providerId="AD" clId="Web-{827C63A7-FC62-54E9-EDCE-6331EFECF2DE}" dt="2024-04-29T10:37:30.786" v="15"/>
          <ac:spMkLst>
            <pc:docMk/>
            <pc:sldMk cId="685245523" sldId="313"/>
            <ac:spMk id="4" creationId="{00000000-0000-0000-0000-000000000000}"/>
          </ac:spMkLst>
        </pc:spChg>
        <pc:spChg chg="add mod">
          <ac:chgData name="Catherine Breslin" userId="S::cb404@cam.ac.uk::0d096ecf-0b21-434c-9a69-adb22c0c6b9a" providerId="AD" clId="Web-{827C63A7-FC62-54E9-EDCE-6331EFECF2DE}" dt="2024-04-29T10:37:42.224" v="26" actId="20577"/>
          <ac:spMkLst>
            <pc:docMk/>
            <pc:sldMk cId="685245523" sldId="313"/>
            <ac:spMk id="6" creationId="{6D39A8EA-841B-8076-6A5E-1377FD65F0EF}"/>
          </ac:spMkLst>
        </pc:spChg>
      </pc:sldChg>
      <pc:sldChg chg="delSp modSp add replId">
        <pc:chgData name="Catherine Breslin" userId="S::cb404@cam.ac.uk::0d096ecf-0b21-434c-9a69-adb22c0c6b9a" providerId="AD" clId="Web-{827C63A7-FC62-54E9-EDCE-6331EFECF2DE}" dt="2024-04-29T10:38:43.413" v="32"/>
        <pc:sldMkLst>
          <pc:docMk/>
          <pc:sldMk cId="3064950270" sldId="314"/>
        </pc:sldMkLst>
        <pc:spChg chg="mod">
          <ac:chgData name="Catherine Breslin" userId="S::cb404@cam.ac.uk::0d096ecf-0b21-434c-9a69-adb22c0c6b9a" providerId="AD" clId="Web-{827C63A7-FC62-54E9-EDCE-6331EFECF2DE}" dt="2024-04-29T10:38:42.382" v="31" actId="20577"/>
          <ac:spMkLst>
            <pc:docMk/>
            <pc:sldMk cId="3064950270" sldId="314"/>
            <ac:spMk id="2" creationId="{EC653DE4-205C-9AF0-A14C-36D2DDAE2316}"/>
          </ac:spMkLst>
        </pc:spChg>
        <pc:picChg chg="del">
          <ac:chgData name="Catherine Breslin" userId="S::cb404@cam.ac.uk::0d096ecf-0b21-434c-9a69-adb22c0c6b9a" providerId="AD" clId="Web-{827C63A7-FC62-54E9-EDCE-6331EFECF2DE}" dt="2024-04-29T10:38:43.413" v="32"/>
          <ac:picMkLst>
            <pc:docMk/>
            <pc:sldMk cId="3064950270" sldId="314"/>
            <ac:picMk id="12" creationId="{5590CD0E-FEEE-8860-EEA0-E9271FF60E7A}"/>
          </ac:picMkLst>
        </pc:picChg>
      </pc:sldChg>
    </pc:docChg>
  </pc:docChgLst>
  <pc:docChgLst>
    <pc:chgData name="Ryan Daniels" userId="S::rkd43@cam.ac.uk::aaa4fbe9-f474-4140-b10b-5257398ac308" providerId="AD" clId="Web-{9DB5475E-0EE9-3412-F070-8E8C64B70F99}"/>
    <pc:docChg chg="modSld">
      <pc:chgData name="Ryan Daniels" userId="S::rkd43@cam.ac.uk::aaa4fbe9-f474-4140-b10b-5257398ac308" providerId="AD" clId="Web-{9DB5475E-0EE9-3412-F070-8E8C64B70F99}" dt="2024-05-13T12:57:51.754" v="36" actId="1076"/>
      <pc:docMkLst>
        <pc:docMk/>
      </pc:docMkLst>
      <pc:sldChg chg="addSp delSp modSp">
        <pc:chgData name="Ryan Daniels" userId="S::rkd43@cam.ac.uk::aaa4fbe9-f474-4140-b10b-5257398ac308" providerId="AD" clId="Web-{9DB5475E-0EE9-3412-F070-8E8C64B70F99}" dt="2024-05-13T12:57:51.754" v="36" actId="1076"/>
        <pc:sldMkLst>
          <pc:docMk/>
          <pc:sldMk cId="685245523" sldId="313"/>
        </pc:sldMkLst>
        <pc:spChg chg="del">
          <ac:chgData name="Ryan Daniels" userId="S::rkd43@cam.ac.uk::aaa4fbe9-f474-4140-b10b-5257398ac308" providerId="AD" clId="Web-{9DB5475E-0EE9-3412-F070-8E8C64B70F99}" dt="2024-05-13T12:45:09.448" v="0"/>
          <ac:spMkLst>
            <pc:docMk/>
            <pc:sldMk cId="685245523" sldId="313"/>
            <ac:spMk id="3" creationId="{00000000-0000-0000-0000-000000000000}"/>
          </ac:spMkLst>
        </pc:spChg>
        <pc:spChg chg="del mod">
          <ac:chgData name="Ryan Daniels" userId="S::rkd43@cam.ac.uk::aaa4fbe9-f474-4140-b10b-5257398ac308" providerId="AD" clId="Web-{9DB5475E-0EE9-3412-F070-8E8C64B70F99}" dt="2024-05-13T12:45:17.901" v="3"/>
          <ac:spMkLst>
            <pc:docMk/>
            <pc:sldMk cId="685245523" sldId="313"/>
            <ac:spMk id="6" creationId="{6D39A8EA-841B-8076-6A5E-1377FD65F0EF}"/>
          </ac:spMkLst>
        </pc:spChg>
        <pc:picChg chg="add mod">
          <ac:chgData name="Ryan Daniels" userId="S::rkd43@cam.ac.uk::aaa4fbe9-f474-4140-b10b-5257398ac308" providerId="AD" clId="Web-{9DB5475E-0EE9-3412-F070-8E8C64B70F99}" dt="2024-05-13T12:47:08.592" v="9" actId="1076"/>
          <ac:picMkLst>
            <pc:docMk/>
            <pc:sldMk cId="685245523" sldId="313"/>
            <ac:picMk id="4" creationId="{CF3B4F9A-45F1-11F4-1B2B-8CB7E6CE0B10}"/>
          </ac:picMkLst>
        </pc:picChg>
        <pc:picChg chg="add mod">
          <ac:chgData name="Ryan Daniels" userId="S::rkd43@cam.ac.uk::aaa4fbe9-f474-4140-b10b-5257398ac308" providerId="AD" clId="Web-{9DB5475E-0EE9-3412-F070-8E8C64B70F99}" dt="2024-05-13T12:47:48.922" v="13" actId="14100"/>
          <ac:picMkLst>
            <pc:docMk/>
            <pc:sldMk cId="685245523" sldId="313"/>
            <ac:picMk id="5" creationId="{7EBC51DD-0A54-2155-86B0-EB5E8042D854}"/>
          </ac:picMkLst>
        </pc:picChg>
        <pc:picChg chg="add mod">
          <ac:chgData name="Ryan Daniels" userId="S::rkd43@cam.ac.uk::aaa4fbe9-f474-4140-b10b-5257398ac308" providerId="AD" clId="Web-{9DB5475E-0EE9-3412-F070-8E8C64B70F99}" dt="2024-05-13T12:48:13.313" v="17" actId="14100"/>
          <ac:picMkLst>
            <pc:docMk/>
            <pc:sldMk cId="685245523" sldId="313"/>
            <ac:picMk id="7" creationId="{69975FEA-C34D-9945-A366-0D8C24B59BC1}"/>
          </ac:picMkLst>
        </pc:picChg>
        <pc:picChg chg="add mod">
          <ac:chgData name="Ryan Daniels" userId="S::rkd43@cam.ac.uk::aaa4fbe9-f474-4140-b10b-5257398ac308" providerId="AD" clId="Web-{9DB5475E-0EE9-3412-F070-8E8C64B70F99}" dt="2024-05-13T12:49:25.441" v="21" actId="14100"/>
          <ac:picMkLst>
            <pc:docMk/>
            <pc:sldMk cId="685245523" sldId="313"/>
            <ac:picMk id="8" creationId="{FAB634C9-BBB1-52B4-537A-F9A27305B726}"/>
          </ac:picMkLst>
        </pc:picChg>
        <pc:picChg chg="add mod">
          <ac:chgData name="Ryan Daniels" userId="S::rkd43@cam.ac.uk::aaa4fbe9-f474-4140-b10b-5257398ac308" providerId="AD" clId="Web-{9DB5475E-0EE9-3412-F070-8E8C64B70F99}" dt="2024-05-13T12:51:49.289" v="29" actId="14100"/>
          <ac:picMkLst>
            <pc:docMk/>
            <pc:sldMk cId="685245523" sldId="313"/>
            <ac:picMk id="9" creationId="{73EE3816-3D4E-0CB0-BF5F-B770B29648F2}"/>
          </ac:picMkLst>
        </pc:picChg>
        <pc:picChg chg="add mod">
          <ac:chgData name="Ryan Daniels" userId="S::rkd43@cam.ac.uk::aaa4fbe9-f474-4140-b10b-5257398ac308" providerId="AD" clId="Web-{9DB5475E-0EE9-3412-F070-8E8C64B70F99}" dt="2024-05-13T12:52:31.712" v="33" actId="14100"/>
          <ac:picMkLst>
            <pc:docMk/>
            <pc:sldMk cId="685245523" sldId="313"/>
            <ac:picMk id="10" creationId="{560AE861-51F1-8534-CEED-88BE4FFFAF29}"/>
          </ac:picMkLst>
        </pc:picChg>
        <pc:picChg chg="add mod">
          <ac:chgData name="Ryan Daniels" userId="S::rkd43@cam.ac.uk::aaa4fbe9-f474-4140-b10b-5257398ac308" providerId="AD" clId="Web-{9DB5475E-0EE9-3412-F070-8E8C64B70F99}" dt="2024-05-13T12:57:51.754" v="36" actId="1076"/>
          <ac:picMkLst>
            <pc:docMk/>
            <pc:sldMk cId="685245523" sldId="313"/>
            <ac:picMk id="11" creationId="{3DA935ED-50B8-F55B-9A8F-C33925C21541}"/>
          </ac:picMkLst>
        </pc:picChg>
      </pc:sldChg>
    </pc:docChg>
  </pc:docChgLst>
  <pc:docChgLst>
    <pc:chgData name="Ryan Daniels" userId="S::rkd43@cam.ac.uk::aaa4fbe9-f474-4140-b10b-5257398ac308" providerId="AD" clId="Web-{1A067025-CF67-2C5F-0129-54C8A5FB09F9}"/>
    <pc:docChg chg="modSld">
      <pc:chgData name="Ryan Daniels" userId="S::rkd43@cam.ac.uk::aaa4fbe9-f474-4140-b10b-5257398ac308" providerId="AD" clId="Web-{1A067025-CF67-2C5F-0129-54C8A5FB09F9}" dt="2024-05-14T08:14:53.325" v="145"/>
      <pc:docMkLst>
        <pc:docMk/>
      </pc:docMkLst>
      <pc:sldChg chg="modNotes">
        <pc:chgData name="Ryan Daniels" userId="S::rkd43@cam.ac.uk::aaa4fbe9-f474-4140-b10b-5257398ac308" providerId="AD" clId="Web-{1A067025-CF67-2C5F-0129-54C8A5FB09F9}" dt="2024-05-14T06:44:51.036" v="24"/>
        <pc:sldMkLst>
          <pc:docMk/>
          <pc:sldMk cId="1094172554" sldId="302"/>
        </pc:sldMkLst>
      </pc:sldChg>
      <pc:sldChg chg="modNotes">
        <pc:chgData name="Ryan Daniels" userId="S::rkd43@cam.ac.uk::aaa4fbe9-f474-4140-b10b-5257398ac308" providerId="AD" clId="Web-{1A067025-CF67-2C5F-0129-54C8A5FB09F9}" dt="2024-05-14T08:14:53.325" v="145"/>
        <pc:sldMkLst>
          <pc:docMk/>
          <pc:sldMk cId="3064950270" sldId="314"/>
        </pc:sldMkLst>
      </pc:sldChg>
    </pc:docChg>
  </pc:docChgLst>
  <pc:docChgLst>
    <pc:chgData name="Ryan Daniels" userId="S::rkd43@cam.ac.uk::aaa4fbe9-f474-4140-b10b-5257398ac308" providerId="AD" clId="Web-{EACFB940-4FFA-1501-DE49-47A44364621B}"/>
    <pc:docChg chg="modSld sldOrd">
      <pc:chgData name="Ryan Daniels" userId="S::rkd43@cam.ac.uk::aaa4fbe9-f474-4140-b10b-5257398ac308" providerId="AD" clId="Web-{EACFB940-4FFA-1501-DE49-47A44364621B}" dt="2024-05-13T16:01:53.863" v="472"/>
      <pc:docMkLst>
        <pc:docMk/>
      </pc:docMkLst>
      <pc:sldChg chg="modNotes">
        <pc:chgData name="Ryan Daniels" userId="S::rkd43@cam.ac.uk::aaa4fbe9-f474-4140-b10b-5257398ac308" providerId="AD" clId="Web-{EACFB940-4FFA-1501-DE49-47A44364621B}" dt="2024-05-13T15:33:58.872" v="305"/>
        <pc:sldMkLst>
          <pc:docMk/>
          <pc:sldMk cId="1582315303" sldId="278"/>
        </pc:sldMkLst>
      </pc:sldChg>
      <pc:sldChg chg="ord">
        <pc:chgData name="Ryan Daniels" userId="S::rkd43@cam.ac.uk::aaa4fbe9-f474-4140-b10b-5257398ac308" providerId="AD" clId="Web-{EACFB940-4FFA-1501-DE49-47A44364621B}" dt="2024-05-13T15:30:53.959" v="246"/>
        <pc:sldMkLst>
          <pc:docMk/>
          <pc:sldMk cId="816414837" sldId="285"/>
        </pc:sldMkLst>
      </pc:sldChg>
      <pc:sldChg chg="addSp delSp modSp modNotes">
        <pc:chgData name="Ryan Daniels" userId="S::rkd43@cam.ac.uk::aaa4fbe9-f474-4140-b10b-5257398ac308" providerId="AD" clId="Web-{EACFB940-4FFA-1501-DE49-47A44364621B}" dt="2024-05-13T16:01:53.863" v="472"/>
        <pc:sldMkLst>
          <pc:docMk/>
          <pc:sldMk cId="2632968660" sldId="288"/>
        </pc:sldMkLst>
        <pc:spChg chg="add del mod">
          <ac:chgData name="Ryan Daniels" userId="S::rkd43@cam.ac.uk::aaa4fbe9-f474-4140-b10b-5257398ac308" providerId="AD" clId="Web-{EACFB940-4FFA-1501-DE49-47A44364621B}" dt="2024-05-13T15:55:03.180" v="316"/>
          <ac:spMkLst>
            <pc:docMk/>
            <pc:sldMk cId="2632968660" sldId="288"/>
            <ac:spMk id="4" creationId="{157D4630-B306-716A-8593-4593E26C42DF}"/>
          </ac:spMkLst>
        </pc:spChg>
        <pc:spChg chg="add del mod">
          <ac:chgData name="Ryan Daniels" userId="S::rkd43@cam.ac.uk::aaa4fbe9-f474-4140-b10b-5257398ac308" providerId="AD" clId="Web-{EACFB940-4FFA-1501-DE49-47A44364621B}" dt="2024-05-13T15:56:53.261" v="337"/>
          <ac:spMkLst>
            <pc:docMk/>
            <pc:sldMk cId="2632968660" sldId="288"/>
            <ac:spMk id="5" creationId="{AFE08B70-3759-4DF2-70FC-95097907D939}"/>
          </ac:spMkLst>
        </pc:spChg>
        <pc:spChg chg="add del mod">
          <ac:chgData name="Ryan Daniels" userId="S::rkd43@cam.ac.uk::aaa4fbe9-f474-4140-b10b-5257398ac308" providerId="AD" clId="Web-{EACFB940-4FFA-1501-DE49-47A44364621B}" dt="2024-05-13T15:57:12.590" v="350"/>
          <ac:spMkLst>
            <pc:docMk/>
            <pc:sldMk cId="2632968660" sldId="288"/>
            <ac:spMk id="6" creationId="{9BB183A5-0F5F-3C95-8650-33D2215DD64F}"/>
          </ac:spMkLst>
        </pc:spChg>
        <pc:spChg chg="add mod">
          <ac:chgData name="Ryan Daniels" userId="S::rkd43@cam.ac.uk::aaa4fbe9-f474-4140-b10b-5257398ac308" providerId="AD" clId="Web-{EACFB940-4FFA-1501-DE49-47A44364621B}" dt="2024-05-13T16:00:14.469" v="383" actId="1076"/>
          <ac:spMkLst>
            <pc:docMk/>
            <pc:sldMk cId="2632968660" sldId="288"/>
            <ac:spMk id="9" creationId="{13A4DAD4-EDD4-937A-1C64-FCA360F3DD5B}"/>
          </ac:spMkLst>
        </pc:spChg>
        <pc:picChg chg="add mod">
          <ac:chgData name="Ryan Daniels" userId="S::rkd43@cam.ac.uk::aaa4fbe9-f474-4140-b10b-5257398ac308" providerId="AD" clId="Web-{EACFB940-4FFA-1501-DE49-47A44364621B}" dt="2024-05-13T15:57:48.778" v="353" actId="1076"/>
          <ac:picMkLst>
            <pc:docMk/>
            <pc:sldMk cId="2632968660" sldId="288"/>
            <ac:picMk id="7" creationId="{6FE77E6C-0CEC-D90D-1402-00430CADD56E}"/>
          </ac:picMkLst>
        </pc:picChg>
        <pc:picChg chg="add del mod">
          <ac:chgData name="Ryan Daniels" userId="S::rkd43@cam.ac.uk::aaa4fbe9-f474-4140-b10b-5257398ac308" providerId="AD" clId="Web-{EACFB940-4FFA-1501-DE49-47A44364621B}" dt="2024-05-13T15:58:28.842" v="361"/>
          <ac:picMkLst>
            <pc:docMk/>
            <pc:sldMk cId="2632968660" sldId="288"/>
            <ac:picMk id="8" creationId="{ACBF336D-17FD-86BA-F4B9-44A641054195}"/>
          </ac:picMkLst>
        </pc:picChg>
        <pc:picChg chg="mod">
          <ac:chgData name="Ryan Daniels" userId="S::rkd43@cam.ac.uk::aaa4fbe9-f474-4140-b10b-5257398ac308" providerId="AD" clId="Web-{EACFB940-4FFA-1501-DE49-47A44364621B}" dt="2024-05-13T15:54:22.757" v="311" actId="1076"/>
          <ac:picMkLst>
            <pc:docMk/>
            <pc:sldMk cId="2632968660" sldId="288"/>
            <ac:picMk id="12" creationId="{5590CD0E-FEEE-8860-EEA0-E9271FF60E7A}"/>
          </ac:picMkLst>
        </pc:picChg>
      </pc:sldChg>
      <pc:sldChg chg="modNotes">
        <pc:chgData name="Ryan Daniels" userId="S::rkd43@cam.ac.uk::aaa4fbe9-f474-4140-b10b-5257398ac308" providerId="AD" clId="Web-{EACFB940-4FFA-1501-DE49-47A44364621B}" dt="2024-05-13T15:53:55.741" v="306"/>
        <pc:sldMkLst>
          <pc:docMk/>
          <pc:sldMk cId="1363420478" sldId="309"/>
        </pc:sldMkLst>
      </pc:sldChg>
      <pc:sldChg chg="addSp delSp modSp modNotes">
        <pc:chgData name="Ryan Daniels" userId="S::rkd43@cam.ac.uk::aaa4fbe9-f474-4140-b10b-5257398ac308" providerId="AD" clId="Web-{EACFB940-4FFA-1501-DE49-47A44364621B}" dt="2024-05-13T15:30:38.130" v="245"/>
        <pc:sldMkLst>
          <pc:docMk/>
          <pc:sldMk cId="685245523" sldId="313"/>
        </pc:sldMkLst>
        <pc:spChg chg="add mod">
          <ac:chgData name="Ryan Daniels" userId="S::rkd43@cam.ac.uk::aaa4fbe9-f474-4140-b10b-5257398ac308" providerId="AD" clId="Web-{EACFB940-4FFA-1501-DE49-47A44364621B}" dt="2024-05-13T15:24:22.101" v="115" actId="20577"/>
          <ac:spMkLst>
            <pc:docMk/>
            <pc:sldMk cId="685245523" sldId="313"/>
            <ac:spMk id="5" creationId="{2D217298-C9B3-A170-B77A-1986D4FE6E7C}"/>
          </ac:spMkLst>
        </pc:spChg>
        <pc:spChg chg="add mod">
          <ac:chgData name="Ryan Daniels" userId="S::rkd43@cam.ac.uk::aaa4fbe9-f474-4140-b10b-5257398ac308" providerId="AD" clId="Web-{EACFB940-4FFA-1501-DE49-47A44364621B}" dt="2024-05-13T15:24:22.116" v="116" actId="20577"/>
          <ac:spMkLst>
            <pc:docMk/>
            <pc:sldMk cId="685245523" sldId="313"/>
            <ac:spMk id="7" creationId="{537BA784-7AF0-6144-FE04-7DE30EE62DB3}"/>
          </ac:spMkLst>
        </pc:spChg>
        <pc:spChg chg="add mod">
          <ac:chgData name="Ryan Daniels" userId="S::rkd43@cam.ac.uk::aaa4fbe9-f474-4140-b10b-5257398ac308" providerId="AD" clId="Web-{EACFB940-4FFA-1501-DE49-47A44364621B}" dt="2024-05-13T15:24:22.116" v="117" actId="20577"/>
          <ac:spMkLst>
            <pc:docMk/>
            <pc:sldMk cId="685245523" sldId="313"/>
            <ac:spMk id="8" creationId="{7403364B-298B-8C44-7C64-BD6FE2F6A51D}"/>
          </ac:spMkLst>
        </pc:spChg>
        <pc:spChg chg="add mod">
          <ac:chgData name="Ryan Daniels" userId="S::rkd43@cam.ac.uk::aaa4fbe9-f474-4140-b10b-5257398ac308" providerId="AD" clId="Web-{EACFB940-4FFA-1501-DE49-47A44364621B}" dt="2024-05-13T15:24:22.132" v="118" actId="20577"/>
          <ac:spMkLst>
            <pc:docMk/>
            <pc:sldMk cId="685245523" sldId="313"/>
            <ac:spMk id="9" creationId="{00AD3A72-36D8-C0D1-2189-B08ADBEF19BC}"/>
          </ac:spMkLst>
        </pc:spChg>
        <pc:spChg chg="add mod">
          <ac:chgData name="Ryan Daniels" userId="S::rkd43@cam.ac.uk::aaa4fbe9-f474-4140-b10b-5257398ac308" providerId="AD" clId="Web-{EACFB940-4FFA-1501-DE49-47A44364621B}" dt="2024-05-13T15:24:22.132" v="119" actId="20577"/>
          <ac:spMkLst>
            <pc:docMk/>
            <pc:sldMk cId="685245523" sldId="313"/>
            <ac:spMk id="10" creationId="{B237BE83-FD48-7A16-8AD7-A29BAC4EF136}"/>
          </ac:spMkLst>
        </pc:spChg>
        <pc:spChg chg="add mod">
          <ac:chgData name="Ryan Daniels" userId="S::rkd43@cam.ac.uk::aaa4fbe9-f474-4140-b10b-5257398ac308" providerId="AD" clId="Web-{EACFB940-4FFA-1501-DE49-47A44364621B}" dt="2024-05-13T15:24:22.148" v="120" actId="20577"/>
          <ac:spMkLst>
            <pc:docMk/>
            <pc:sldMk cId="685245523" sldId="313"/>
            <ac:spMk id="11" creationId="{810DE5CE-08B7-3CF6-0E77-737F0471B0B9}"/>
          </ac:spMkLst>
        </pc:spChg>
        <pc:spChg chg="add mod">
          <ac:chgData name="Ryan Daniels" userId="S::rkd43@cam.ac.uk::aaa4fbe9-f474-4140-b10b-5257398ac308" providerId="AD" clId="Web-{EACFB940-4FFA-1501-DE49-47A44364621B}" dt="2024-05-13T15:26:51.122" v="139" actId="14100"/>
          <ac:spMkLst>
            <pc:docMk/>
            <pc:sldMk cId="685245523" sldId="313"/>
            <ac:spMk id="16" creationId="{B29CC295-9AD8-CC73-4620-64DAD5169EA0}"/>
          </ac:spMkLst>
        </pc:spChg>
        <pc:picChg chg="add mod">
          <ac:chgData name="Ryan Daniels" userId="S::rkd43@cam.ac.uk::aaa4fbe9-f474-4140-b10b-5257398ac308" providerId="AD" clId="Web-{EACFB940-4FFA-1501-DE49-47A44364621B}" dt="2024-05-13T14:23:19.639" v="11" actId="1076"/>
          <ac:picMkLst>
            <pc:docMk/>
            <pc:sldMk cId="685245523" sldId="313"/>
            <ac:picMk id="3" creationId="{AEA030B5-C2A6-4B62-2463-C74DD029EE23}"/>
          </ac:picMkLst>
        </pc:picChg>
        <pc:picChg chg="add mod">
          <ac:chgData name="Ryan Daniels" userId="S::rkd43@cam.ac.uk::aaa4fbe9-f474-4140-b10b-5257398ac308" providerId="AD" clId="Web-{EACFB940-4FFA-1501-DE49-47A44364621B}" dt="2024-05-13T15:19:52.997" v="47" actId="1076"/>
          <ac:picMkLst>
            <pc:docMk/>
            <pc:sldMk cId="685245523" sldId="313"/>
            <ac:picMk id="4" creationId="{385C4A8F-6092-1FD5-57CD-8760EC9299E5}"/>
          </ac:picMkLst>
        </pc:picChg>
        <pc:picChg chg="del">
          <ac:chgData name="Ryan Daniels" userId="S::rkd43@cam.ac.uk::aaa4fbe9-f474-4140-b10b-5257398ac308" providerId="AD" clId="Web-{EACFB940-4FFA-1501-DE49-47A44364621B}" dt="2024-05-13T14:22:22.325" v="0"/>
          <ac:picMkLst>
            <pc:docMk/>
            <pc:sldMk cId="685245523" sldId="313"/>
            <ac:picMk id="4" creationId="{CF3B4F9A-45F1-11F4-1B2B-8CB7E6CE0B10}"/>
          </ac:picMkLst>
        </pc:picChg>
        <pc:picChg chg="del">
          <ac:chgData name="Ryan Daniels" userId="S::rkd43@cam.ac.uk::aaa4fbe9-f474-4140-b10b-5257398ac308" providerId="AD" clId="Web-{EACFB940-4FFA-1501-DE49-47A44364621B}" dt="2024-05-13T14:22:24.607" v="3"/>
          <ac:picMkLst>
            <pc:docMk/>
            <pc:sldMk cId="685245523" sldId="313"/>
            <ac:picMk id="5" creationId="{7EBC51DD-0A54-2155-86B0-EB5E8042D854}"/>
          </ac:picMkLst>
        </pc:picChg>
        <pc:picChg chg="add mod">
          <ac:chgData name="Ryan Daniels" userId="S::rkd43@cam.ac.uk::aaa4fbe9-f474-4140-b10b-5257398ac308" providerId="AD" clId="Web-{EACFB940-4FFA-1501-DE49-47A44364621B}" dt="2024-05-13T15:19:47.231" v="45" actId="1076"/>
          <ac:picMkLst>
            <pc:docMk/>
            <pc:sldMk cId="685245523" sldId="313"/>
            <ac:picMk id="6" creationId="{F3EC8FF5-4972-29A8-6400-C7D571FEE4E0}"/>
          </ac:picMkLst>
        </pc:picChg>
        <pc:picChg chg="del">
          <ac:chgData name="Ryan Daniels" userId="S::rkd43@cam.ac.uk::aaa4fbe9-f474-4140-b10b-5257398ac308" providerId="AD" clId="Web-{EACFB940-4FFA-1501-DE49-47A44364621B}" dt="2024-05-13T14:22:23.122" v="1"/>
          <ac:picMkLst>
            <pc:docMk/>
            <pc:sldMk cId="685245523" sldId="313"/>
            <ac:picMk id="7" creationId="{69975FEA-C34D-9945-A366-0D8C24B59BC1}"/>
          </ac:picMkLst>
        </pc:picChg>
        <pc:picChg chg="del">
          <ac:chgData name="Ryan Daniels" userId="S::rkd43@cam.ac.uk::aaa4fbe9-f474-4140-b10b-5257398ac308" providerId="AD" clId="Web-{EACFB940-4FFA-1501-DE49-47A44364621B}" dt="2024-05-13T14:22:24.669" v="4"/>
          <ac:picMkLst>
            <pc:docMk/>
            <pc:sldMk cId="685245523" sldId="313"/>
            <ac:picMk id="8" creationId="{FAB634C9-BBB1-52B4-537A-F9A27305B726}"/>
          </ac:picMkLst>
        </pc:picChg>
        <pc:picChg chg="del">
          <ac:chgData name="Ryan Daniels" userId="S::rkd43@cam.ac.uk::aaa4fbe9-f474-4140-b10b-5257398ac308" providerId="AD" clId="Web-{EACFB940-4FFA-1501-DE49-47A44364621B}" dt="2024-05-13T14:22:24.747" v="5"/>
          <ac:picMkLst>
            <pc:docMk/>
            <pc:sldMk cId="685245523" sldId="313"/>
            <ac:picMk id="9" creationId="{73EE3816-3D4E-0CB0-BF5F-B770B29648F2}"/>
          </ac:picMkLst>
        </pc:picChg>
        <pc:picChg chg="del">
          <ac:chgData name="Ryan Daniels" userId="S::rkd43@cam.ac.uk::aaa4fbe9-f474-4140-b10b-5257398ac308" providerId="AD" clId="Web-{EACFB940-4FFA-1501-DE49-47A44364621B}" dt="2024-05-13T14:22:25.622" v="6"/>
          <ac:picMkLst>
            <pc:docMk/>
            <pc:sldMk cId="685245523" sldId="313"/>
            <ac:picMk id="10" creationId="{560AE861-51F1-8534-CEED-88BE4FFFAF29}"/>
          </ac:picMkLst>
        </pc:picChg>
        <pc:picChg chg="del">
          <ac:chgData name="Ryan Daniels" userId="S::rkd43@cam.ac.uk::aaa4fbe9-f474-4140-b10b-5257398ac308" providerId="AD" clId="Web-{EACFB940-4FFA-1501-DE49-47A44364621B}" dt="2024-05-13T14:22:23.185" v="2"/>
          <ac:picMkLst>
            <pc:docMk/>
            <pc:sldMk cId="685245523" sldId="313"/>
            <ac:picMk id="11" creationId="{3DA935ED-50B8-F55B-9A8F-C33925C21541}"/>
          </ac:picMkLst>
        </pc:picChg>
        <pc:picChg chg="add mod">
          <ac:chgData name="Ryan Daniels" userId="S::rkd43@cam.ac.uk::aaa4fbe9-f474-4140-b10b-5257398ac308" providerId="AD" clId="Web-{EACFB940-4FFA-1501-DE49-47A44364621B}" dt="2024-05-13T15:18:08.431" v="38" actId="1076"/>
          <ac:picMkLst>
            <pc:docMk/>
            <pc:sldMk cId="685245523" sldId="313"/>
            <ac:picMk id="12" creationId="{1A93C138-73E7-091B-8419-52F19A7B9BAE}"/>
          </ac:picMkLst>
        </pc:picChg>
        <pc:picChg chg="add mod">
          <ac:chgData name="Ryan Daniels" userId="S::rkd43@cam.ac.uk::aaa4fbe9-f474-4140-b10b-5257398ac308" providerId="AD" clId="Web-{EACFB940-4FFA-1501-DE49-47A44364621B}" dt="2024-05-13T15:19:59.357" v="48" actId="1076"/>
          <ac:picMkLst>
            <pc:docMk/>
            <pc:sldMk cId="685245523" sldId="313"/>
            <ac:picMk id="13" creationId="{3901EC32-1A57-D9A7-4DCF-7B643E9E4AA5}"/>
          </ac:picMkLst>
        </pc:picChg>
        <pc:picChg chg="add mod">
          <ac:chgData name="Ryan Daniels" userId="S::rkd43@cam.ac.uk::aaa4fbe9-f474-4140-b10b-5257398ac308" providerId="AD" clId="Web-{EACFB940-4FFA-1501-DE49-47A44364621B}" dt="2024-05-13T15:19:49.450" v="46" actId="1076"/>
          <ac:picMkLst>
            <pc:docMk/>
            <pc:sldMk cId="685245523" sldId="313"/>
            <ac:picMk id="14" creationId="{A156409A-6D8B-5AC2-D852-B4E2FD72F3DD}"/>
          </ac:picMkLst>
        </pc:picChg>
        <pc:picChg chg="add mod">
          <ac:chgData name="Ryan Daniels" userId="S::rkd43@cam.ac.uk::aaa4fbe9-f474-4140-b10b-5257398ac308" providerId="AD" clId="Web-{EACFB940-4FFA-1501-DE49-47A44364621B}" dt="2024-05-13T15:26:18.589" v="127" actId="1076"/>
          <ac:picMkLst>
            <pc:docMk/>
            <pc:sldMk cId="685245523" sldId="313"/>
            <ac:picMk id="15" creationId="{FC254E35-EC64-AAB2-81EB-F23B17D2F6C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55DEE-7DC7-2840-875A-C21A287AF423}" type="datetimeFigureOut">
              <a:rPr lang="en-US" smtClean="0"/>
              <a:t>10/2/24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4AF57-4BD4-7D48-A093-6530DDD8C062}" type="slidenum">
              <a:rPr lang="en-US" smtClean="0"/>
              <a:t>‹#›</a:t>
            </a:fld>
            <a:endParaRPr lang="en-US"/>
          </a:p>
        </p:txBody>
      </p:sp>
    </p:spTree>
    <p:extLst>
      <p:ext uri="{BB962C8B-B14F-4D97-AF65-F5344CB8AC3E}">
        <p14:creationId xmlns:p14="http://schemas.microsoft.com/office/powerpoint/2010/main" val="3260164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everybody for coming out today.</a:t>
            </a:r>
          </a:p>
        </p:txBody>
      </p:sp>
      <p:sp>
        <p:nvSpPr>
          <p:cNvPr id="4" name="Slide Number Placeholder 3"/>
          <p:cNvSpPr>
            <a:spLocks noGrp="1"/>
          </p:cNvSpPr>
          <p:nvPr>
            <p:ph type="sldNum" sz="quarter" idx="5"/>
          </p:nvPr>
        </p:nvSpPr>
        <p:spPr/>
        <p:txBody>
          <a:bodyPr/>
          <a:lstStyle/>
          <a:p>
            <a:fld id="{6184AF57-4BD4-7D48-A093-6530DDD8C062}" type="slidenum">
              <a:rPr lang="en-US" smtClean="0"/>
              <a:t>1</a:t>
            </a:fld>
            <a:endParaRPr lang="en-US"/>
          </a:p>
        </p:txBody>
      </p:sp>
    </p:spTree>
    <p:extLst>
      <p:ext uri="{BB962C8B-B14F-4D97-AF65-F5344CB8AC3E}">
        <p14:creationId xmlns:p14="http://schemas.microsoft.com/office/powerpoint/2010/main" val="2887405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373EF-F7A5-6B22-2C87-C6F3E9CD6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B75B6-1CD1-60CB-5B8B-0426B55ED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A1390-37DD-A937-FB15-23774B5A7694}"/>
              </a:ext>
            </a:extLst>
          </p:cNvPr>
          <p:cNvSpPr>
            <a:spLocks noGrp="1"/>
          </p:cNvSpPr>
          <p:nvPr>
            <p:ph type="body" idx="1"/>
          </p:nvPr>
        </p:nvSpPr>
        <p:spPr/>
        <p:txBody>
          <a:bodyPr/>
          <a:lstStyle/>
          <a:p>
            <a:r>
              <a:rPr lang="en-US"/>
              <a:t>Summary.</a:t>
            </a:r>
          </a:p>
          <a:p>
            <a:endParaRPr lang="en-US"/>
          </a:p>
          <a:p>
            <a:r>
              <a:rPr lang="en-US"/>
              <a:t>Andrej </a:t>
            </a:r>
            <a:r>
              <a:rPr lang="en-US" err="1"/>
              <a:t>Karpathy</a:t>
            </a:r>
            <a:r>
              <a:rPr lang="en-US"/>
              <a:t> has an excellent analogy where you can think of LLMs as like that scene from Wallace and </a:t>
            </a:r>
            <a:r>
              <a:rPr lang="en-US" err="1"/>
              <a:t>gromit</a:t>
            </a:r>
            <a:r>
              <a:rPr lang="en-US"/>
              <a:t> where he’s just laying down tracks. He’s not looking into the future, he’s not thinking about what he’s doing, he’s just laying down tracks so as not to derail the train.</a:t>
            </a:r>
          </a:p>
          <a:p>
            <a:endParaRPr lang="en-US"/>
          </a:p>
        </p:txBody>
      </p:sp>
      <p:sp>
        <p:nvSpPr>
          <p:cNvPr id="4" name="Slide Number Placeholder 3">
            <a:extLst>
              <a:ext uri="{FF2B5EF4-FFF2-40B4-BE49-F238E27FC236}">
                <a16:creationId xmlns:a16="http://schemas.microsoft.com/office/drawing/2014/main" id="{EF497C67-37CE-06F0-E264-275AB22C3F5B}"/>
              </a:ext>
            </a:extLst>
          </p:cNvPr>
          <p:cNvSpPr>
            <a:spLocks noGrp="1"/>
          </p:cNvSpPr>
          <p:nvPr>
            <p:ph type="sldNum" sz="quarter" idx="5"/>
          </p:nvPr>
        </p:nvSpPr>
        <p:spPr/>
        <p:txBody>
          <a:bodyPr/>
          <a:lstStyle/>
          <a:p>
            <a:fld id="{FE27E4C1-A6EC-8946-BBCD-755D8945F25F}" type="slidenum">
              <a:rPr lang="en-US" smtClean="0"/>
              <a:t>12</a:t>
            </a:fld>
            <a:endParaRPr lang="en-US"/>
          </a:p>
        </p:txBody>
      </p:sp>
    </p:spTree>
    <p:extLst>
      <p:ext uri="{BB962C8B-B14F-4D97-AF65-F5344CB8AC3E}">
        <p14:creationId xmlns:p14="http://schemas.microsoft.com/office/powerpoint/2010/main" val="3294065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definition of an LLM is simply a high parameter model typically greater than hundreds of millions, trained on massive amounts of text to do some kind of text generation. Notice that I’ve said ”some kind of text prediction” because not all language models are built to do the same task. For example, GPT models are next token predictors, but BERT is a masked-language model. These tasks are also linked to their architecture types - decoder only, encoder only, etc.</a:t>
            </a:r>
          </a:p>
          <a:p>
            <a:endParaRPr lang="en-US" dirty="0"/>
          </a:p>
          <a:p>
            <a:r>
              <a:rPr lang="en-US" dirty="0"/>
              <a:t>Not all language models are chatbots – ChatGPT was not initially optimized for chatting. For ChatGPT to function in the way that it currently does, it had to be trained on another task.</a:t>
            </a:r>
          </a:p>
        </p:txBody>
      </p:sp>
      <p:sp>
        <p:nvSpPr>
          <p:cNvPr id="4" name="Slide Number Placeholder 3"/>
          <p:cNvSpPr>
            <a:spLocks noGrp="1"/>
          </p:cNvSpPr>
          <p:nvPr>
            <p:ph type="sldNum" sz="quarter" idx="5"/>
          </p:nvPr>
        </p:nvSpPr>
        <p:spPr/>
        <p:txBody>
          <a:bodyPr/>
          <a:lstStyle/>
          <a:p>
            <a:fld id="{FE27E4C1-A6EC-8946-BBCD-755D8945F25F}" type="slidenum">
              <a:rPr lang="en-US" smtClean="0"/>
              <a:t>13</a:t>
            </a:fld>
            <a:endParaRPr lang="en-US"/>
          </a:p>
        </p:txBody>
      </p:sp>
    </p:spTree>
    <p:extLst>
      <p:ext uri="{BB962C8B-B14F-4D97-AF65-F5344CB8AC3E}">
        <p14:creationId xmlns:p14="http://schemas.microsoft.com/office/powerpoint/2010/main" val="3674070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normal neural network</a:t>
            </a:r>
          </a:p>
        </p:txBody>
      </p:sp>
      <p:sp>
        <p:nvSpPr>
          <p:cNvPr id="4" name="Slide Number Placeholder 3"/>
          <p:cNvSpPr>
            <a:spLocks noGrp="1"/>
          </p:cNvSpPr>
          <p:nvPr>
            <p:ph type="sldNum" sz="quarter" idx="5"/>
          </p:nvPr>
        </p:nvSpPr>
        <p:spPr/>
        <p:txBody>
          <a:bodyPr/>
          <a:lstStyle/>
          <a:p>
            <a:fld id="{6184AF57-4BD4-7D48-A093-6530DDD8C062}" type="slidenum">
              <a:rPr lang="en-US" smtClean="0"/>
              <a:t>14</a:t>
            </a:fld>
            <a:endParaRPr lang="en-US"/>
          </a:p>
        </p:txBody>
      </p:sp>
    </p:spTree>
    <p:extLst>
      <p:ext uri="{BB962C8B-B14F-4D97-AF65-F5344CB8AC3E}">
        <p14:creationId xmlns:p14="http://schemas.microsoft.com/office/powerpoint/2010/main" val="1762184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now sample from this latent distribution and generate NEW images. I cannot generate new images from the simply encodings alone.</a:t>
            </a:r>
          </a:p>
          <a:p>
            <a:endParaRPr lang="en-US" dirty="0"/>
          </a:p>
          <a:p>
            <a:r>
              <a:rPr lang="en-US" dirty="0"/>
              <a:t>BERT is an encoder only model – it’s job is to construct meaningful contextual representations of text. We will talk about BERT later.</a:t>
            </a:r>
          </a:p>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15</a:t>
            </a:fld>
            <a:endParaRPr lang="en-US"/>
          </a:p>
        </p:txBody>
      </p:sp>
    </p:spTree>
    <p:extLst>
      <p:ext uri="{BB962C8B-B14F-4D97-AF65-F5344CB8AC3E}">
        <p14:creationId xmlns:p14="http://schemas.microsoft.com/office/powerpoint/2010/main" val="24230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core components to understanding LLMs is the idea of an embedding. This is the act of taking a vector, so an array of numbers and transforming it into another vector, but with a different number of dimensions.</a:t>
            </a:r>
          </a:p>
          <a:p>
            <a:endParaRPr lang="en-US" dirty="0">
              <a:ea typeface="Calibri"/>
              <a:cs typeface="Calibri"/>
            </a:endParaRPr>
          </a:p>
          <a:p>
            <a:r>
              <a:rPr lang="en-US" dirty="0">
                <a:ea typeface="Calibri"/>
                <a:cs typeface="Calibri"/>
              </a:rPr>
              <a:t>A simple example would be a positional embedding. So you might assign a number to each entry in the vector based on it's position in the array.</a:t>
            </a: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FE27E4C1-A6EC-8946-BBCD-755D8945F25F}" type="slidenum">
              <a:rPr lang="en-US" smtClean="0"/>
              <a:t>19</a:t>
            </a:fld>
            <a:endParaRPr lang="en-US"/>
          </a:p>
        </p:txBody>
      </p:sp>
    </p:spTree>
    <p:extLst>
      <p:ext uri="{BB962C8B-B14F-4D97-AF65-F5344CB8AC3E}">
        <p14:creationId xmlns:p14="http://schemas.microsoft.com/office/powerpoint/2010/main" val="971108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important thing here is that direction in this space can encode semantic meaning.</a:t>
            </a:r>
          </a:p>
          <a:p>
            <a:endParaRPr lang="en-US" dirty="0"/>
          </a:p>
          <a:p>
            <a:r>
              <a:rPr lang="en-US" dirty="0"/>
              <a:t>The core goal of a transformer, is to adjust these embeddings, such that they do not simply encode a single word into a number, but instead encode a more sophisticated contextual meaning.</a:t>
            </a:r>
          </a:p>
          <a:p>
            <a:endParaRPr lang="en-US" dirty="0"/>
          </a:p>
          <a:p>
            <a:r>
              <a:rPr lang="en-US" dirty="0"/>
              <a:t>For example, we would want the contextual embedding of “bark” like a dog, to be very different to that for “bark” on a tree.</a:t>
            </a:r>
          </a:p>
          <a:p>
            <a:endParaRPr lang="en-US" dirty="0"/>
          </a:p>
          <a:p>
            <a:r>
              <a:rPr lang="en-US" dirty="0"/>
              <a:t>Attention Blocks calculate: what do I need to add to the static embedding, in order to move it to the context specific embedding?</a:t>
            </a:r>
          </a:p>
          <a:p>
            <a:endParaRPr lang="en-US" dirty="0"/>
          </a:p>
          <a:p>
            <a:r>
              <a:rPr lang="en-US" dirty="0"/>
              <a:t>Let’s have a look at how this works…</a:t>
            </a:r>
          </a:p>
        </p:txBody>
      </p:sp>
      <p:sp>
        <p:nvSpPr>
          <p:cNvPr id="4" name="Slide Number Placeholder 3"/>
          <p:cNvSpPr>
            <a:spLocks noGrp="1"/>
          </p:cNvSpPr>
          <p:nvPr>
            <p:ph type="sldNum" sz="quarter" idx="5"/>
          </p:nvPr>
        </p:nvSpPr>
        <p:spPr/>
        <p:txBody>
          <a:bodyPr/>
          <a:lstStyle/>
          <a:p>
            <a:fld id="{6184AF57-4BD4-7D48-A093-6530DDD8C062}" type="slidenum">
              <a:rPr lang="en-US" smtClean="0"/>
              <a:t>20</a:t>
            </a:fld>
            <a:endParaRPr lang="en-US"/>
          </a:p>
        </p:txBody>
      </p:sp>
    </p:spTree>
    <p:extLst>
      <p:ext uri="{BB962C8B-B14F-4D97-AF65-F5344CB8AC3E}">
        <p14:creationId xmlns:p14="http://schemas.microsoft.com/office/powerpoint/2010/main" val="3903937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6D6DD"/>
                </a:solidFill>
                <a:effectLst/>
                <a:latin typeface="Menlo" panose="020B0609030804020204" pitchFamily="49" charset="0"/>
              </a:rPr>
              <a:t>#### Attention Heads</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First you have some input text presented in the form of tokens. This is the </a:t>
            </a:r>
            <a:r>
              <a:rPr lang="en-GB" b="0" i="1" dirty="0">
                <a:solidFill>
                  <a:srgbClr val="83D6C5"/>
                </a:solidFill>
                <a:effectLst/>
                <a:latin typeface="Menlo" panose="020B0609030804020204" pitchFamily="49" charset="0"/>
              </a:rPr>
              <a:t>_context_</a:t>
            </a:r>
            <a:r>
              <a:rPr lang="en-GB" b="0" dirty="0">
                <a:solidFill>
                  <a:srgbClr val="D6D6DD"/>
                </a:solidFill>
                <a:effectLst/>
                <a:latin typeface="Menlo" panose="020B0609030804020204" pitchFamily="49" charset="0"/>
              </a:rPr>
              <a:t>. The goal is as follows: given the context of length $n$, what is the $n+</a:t>
            </a:r>
            <a:r>
              <a:rPr lang="en-GB" b="0" dirty="0">
                <a:solidFill>
                  <a:srgbClr val="EBC88D"/>
                </a:solidFill>
                <a:effectLst/>
                <a:latin typeface="Menlo" panose="020B0609030804020204" pitchFamily="49" charset="0"/>
              </a:rPr>
              <a:t>1</a:t>
            </a:r>
            <a:r>
              <a:rPr lang="en-GB" b="0" dirty="0">
                <a:solidFill>
                  <a:srgbClr val="D6D6DD"/>
                </a:solidFill>
                <a:effectLst/>
                <a:latin typeface="Menlo" panose="020B0609030804020204" pitchFamily="49" charset="0"/>
              </a:rPr>
              <a:t>$ token.</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We take the sequence of tokens, and embedded them into a high-dimensional space. Each token in the context has its own embedding: $E_</a:t>
            </a:r>
            <a:r>
              <a:rPr lang="en-GB" b="0" dirty="0">
                <a:solidFill>
                  <a:srgbClr val="EBC88D"/>
                </a:solidFill>
                <a:effectLst/>
                <a:latin typeface="Menlo" panose="020B0609030804020204" pitchFamily="49" charset="0"/>
              </a:rPr>
              <a:t>1</a:t>
            </a:r>
            <a:r>
              <a:rPr lang="en-GB" b="0" dirty="0">
                <a:solidFill>
                  <a:srgbClr val="D6D6DD"/>
                </a:solidFill>
                <a:effectLst/>
                <a:latin typeface="Menlo" panose="020B0609030804020204" pitchFamily="49" charset="0"/>
              </a:rPr>
              <a:t>, E_</a:t>
            </a:r>
            <a:r>
              <a:rPr lang="en-GB" b="0" dirty="0">
                <a:solidFill>
                  <a:srgbClr val="EBC88D"/>
                </a:solidFill>
                <a:effectLst/>
                <a:latin typeface="Menlo" panose="020B0609030804020204" pitchFamily="49" charset="0"/>
              </a:rPr>
              <a:t>2</a:t>
            </a:r>
            <a:r>
              <a:rPr lang="en-GB" b="0" dirty="0">
                <a:solidFill>
                  <a:srgbClr val="D6D6DD"/>
                </a:solidFill>
                <a:effectLst/>
                <a:latin typeface="Menlo" panose="020B0609030804020204" pitchFamily="49" charset="0"/>
              </a:rPr>
              <a:t>, ..., </a:t>
            </a:r>
            <a:r>
              <a:rPr lang="en-GB" b="0" dirty="0" err="1">
                <a:solidFill>
                  <a:srgbClr val="D6D6DD"/>
                </a:solidFill>
                <a:effectLst/>
                <a:latin typeface="Menlo" panose="020B0609030804020204" pitchFamily="49" charset="0"/>
              </a:rPr>
              <a:t>E_n</a:t>
            </a:r>
            <a:r>
              <a:rPr lang="en-GB" b="0" dirty="0">
                <a:solidFill>
                  <a:srgbClr val="D6D6DD"/>
                </a:solidFill>
                <a:effectLst/>
                <a:latin typeface="Menlo" panose="020B0609030804020204" pitchFamily="49" charset="0"/>
              </a:rPr>
              <a:t>$.</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These embeddings are then </a:t>
            </a:r>
            <a:r>
              <a:rPr lang="en-GB" b="0" dirty="0" err="1">
                <a:solidFill>
                  <a:srgbClr val="D6D6DD"/>
                </a:solidFill>
                <a:effectLst/>
                <a:latin typeface="Menlo" panose="020B0609030804020204" pitchFamily="49" charset="0"/>
              </a:rPr>
              <a:t>multipled</a:t>
            </a:r>
            <a:r>
              <a:rPr lang="en-GB" b="0" dirty="0">
                <a:solidFill>
                  <a:srgbClr val="D6D6DD"/>
                </a:solidFill>
                <a:effectLst/>
                <a:latin typeface="Menlo" panose="020B0609030804020204" pitchFamily="49" charset="0"/>
              </a:rPr>
              <a:t> by three weight matrices: $W_Q$, $W_K$, and $W_V$, to give the query, key, and value vectors: $</a:t>
            </a:r>
            <a:r>
              <a:rPr lang="en-GB" b="0" dirty="0" err="1">
                <a:solidFill>
                  <a:srgbClr val="D6D6DD"/>
                </a:solidFill>
                <a:effectLst/>
                <a:latin typeface="Menlo" panose="020B0609030804020204" pitchFamily="49" charset="0"/>
              </a:rPr>
              <a:t>Q_i</a:t>
            </a:r>
            <a:r>
              <a:rPr lang="en-GB" b="0" dirty="0">
                <a:solidFill>
                  <a:srgbClr val="D6D6DD"/>
                </a:solidFill>
                <a:effectLst/>
                <a:latin typeface="Menlo" panose="020B0609030804020204" pitchFamily="49" charset="0"/>
              </a:rPr>
              <a:t>$, $</a:t>
            </a:r>
            <a:r>
              <a:rPr lang="en-GB" b="0" dirty="0" err="1">
                <a:solidFill>
                  <a:srgbClr val="D6D6DD"/>
                </a:solidFill>
                <a:effectLst/>
                <a:latin typeface="Menlo" panose="020B0609030804020204" pitchFamily="49" charset="0"/>
              </a:rPr>
              <a:t>K_i</a:t>
            </a:r>
            <a:r>
              <a:rPr lang="en-GB" b="0" dirty="0">
                <a:solidFill>
                  <a:srgbClr val="D6D6DD"/>
                </a:solidFill>
                <a:effectLst/>
                <a:latin typeface="Menlo" panose="020B0609030804020204" pitchFamily="49" charset="0"/>
              </a:rPr>
              <a:t>$, and $</a:t>
            </a:r>
            <a:r>
              <a:rPr lang="en-GB" b="0" dirty="0" err="1">
                <a:solidFill>
                  <a:srgbClr val="D6D6DD"/>
                </a:solidFill>
                <a:effectLst/>
                <a:latin typeface="Menlo" panose="020B0609030804020204" pitchFamily="49" charset="0"/>
              </a:rPr>
              <a:t>V_i</a:t>
            </a:r>
            <a:r>
              <a:rPr lang="en-GB" b="0" dirty="0">
                <a:solidFill>
                  <a:srgbClr val="D6D6DD"/>
                </a:solidFill>
                <a:effectLst/>
                <a:latin typeface="Menlo" panose="020B0609030804020204" pitchFamily="49" charset="0"/>
              </a:rPr>
              <a:t>$ respectively.</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Take an example of a noun that might appear in a sentence:</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```python</a:t>
            </a:r>
          </a:p>
          <a:p>
            <a:r>
              <a:rPr lang="en-GB" b="0" dirty="0">
                <a:solidFill>
                  <a:srgbClr val="D6D6DD"/>
                </a:solidFill>
                <a:effectLst/>
                <a:latin typeface="Menlo" panose="020B0609030804020204" pitchFamily="49" charset="0"/>
              </a:rPr>
              <a:t>see that girl run</a:t>
            </a:r>
          </a:p>
          <a:p>
            <a:r>
              <a:rPr lang="en-GB" b="0" dirty="0">
                <a:solidFill>
                  <a:srgbClr val="D6D6DD"/>
                </a:solidFill>
                <a:effectLst/>
                <a:latin typeface="Menlo" panose="020B0609030804020204" pitchFamily="49" charset="0"/>
              </a:rPr>
              <a:t>```</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In this case, the noun is </a:t>
            </a:r>
            <a:r>
              <a:rPr lang="en-GB" b="0" dirty="0">
                <a:solidFill>
                  <a:srgbClr val="E394DC"/>
                </a:solidFill>
                <a:effectLst/>
                <a:latin typeface="Menlo" panose="020B0609030804020204" pitchFamily="49" charset="0"/>
              </a:rPr>
              <a:t>`girl`</a:t>
            </a:r>
            <a:r>
              <a:rPr lang="en-GB" b="0" dirty="0">
                <a:solidFill>
                  <a:srgbClr val="D6D6DD"/>
                </a:solidFill>
                <a:effectLst/>
                <a:latin typeface="Menlo" panose="020B0609030804020204" pitchFamily="49" charset="0"/>
              </a:rPr>
              <a:t>. We would hope that the query matrix might map embeddings of nouns into certain directions that might encode the idea of looking for associated verbs in other positions of the sentence.</a:t>
            </a:r>
          </a:p>
          <a:p>
            <a:endParaRPr lang="en-US" dirty="0"/>
          </a:p>
          <a:p>
            <a:r>
              <a:rPr lang="en-GB" b="0" dirty="0">
                <a:solidFill>
                  <a:srgbClr val="D6D6DD"/>
                </a:solidFill>
                <a:effectLst/>
                <a:latin typeface="Menlo" panose="020B0609030804020204" pitchFamily="49" charset="0"/>
              </a:rPr>
              <a:t>You can think of the query as each token asking questions of every other word, and the key giving the answer to that word.</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Going back to our girl example, the question is: "Are there any words that describe what that girl is doing?", and the embedding for </a:t>
            </a:r>
            <a:r>
              <a:rPr lang="en-GB" b="0" dirty="0">
                <a:solidFill>
                  <a:srgbClr val="E394DC"/>
                </a:solidFill>
                <a:effectLst/>
                <a:latin typeface="Menlo" panose="020B0609030804020204" pitchFamily="49" charset="0"/>
              </a:rPr>
              <a:t>`run`</a:t>
            </a:r>
            <a:r>
              <a:rPr lang="en-GB" b="0" dirty="0">
                <a:solidFill>
                  <a:srgbClr val="D6D6DD"/>
                </a:solidFill>
                <a:effectLst/>
                <a:latin typeface="Menlo" panose="020B0609030804020204" pitchFamily="49" charset="0"/>
              </a:rPr>
              <a:t> answers that question.</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What does that actually look like though? To measure how well a key matches a query, you take a dot product between each Q and each K.</a:t>
            </a:r>
          </a:p>
          <a:p>
            <a:endParaRPr lang="en-US" dirty="0"/>
          </a:p>
          <a:p>
            <a:r>
              <a:rPr lang="en-GB" b="0" dirty="0">
                <a:solidFill>
                  <a:srgbClr val="D6D6DD"/>
                </a:solidFill>
                <a:effectLst/>
                <a:latin typeface="Menlo" panose="020B0609030804020204" pitchFamily="49" charset="0"/>
              </a:rPr>
              <a:t>We would actually like these values to form a probability distribution, so we apply a </a:t>
            </a:r>
            <a:r>
              <a:rPr lang="en-GB" b="0" dirty="0" err="1">
                <a:solidFill>
                  <a:srgbClr val="D6D6DD"/>
                </a:solidFill>
                <a:effectLst/>
                <a:latin typeface="Menlo" panose="020B0609030804020204" pitchFamily="49" charset="0"/>
              </a:rPr>
              <a:t>softmax</a:t>
            </a:r>
            <a:r>
              <a:rPr lang="en-GB" b="0" dirty="0">
                <a:solidFill>
                  <a:srgbClr val="D6D6DD"/>
                </a:solidFill>
                <a:effectLst/>
                <a:latin typeface="Menlo" panose="020B0609030804020204" pitchFamily="49" charset="0"/>
              </a:rPr>
              <a:t> function after normalizing the token relevance by $</a:t>
            </a:r>
            <a:r>
              <a:rPr lang="en-GB" b="0" dirty="0">
                <a:solidFill>
                  <a:srgbClr val="82D2CE"/>
                </a:solidFill>
                <a:effectLst/>
                <a:latin typeface="Menlo" panose="020B0609030804020204" pitchFamily="49" charset="0"/>
              </a:rPr>
              <a:t>\</a:t>
            </a:r>
            <a:r>
              <a:rPr lang="en-GB" b="0" dirty="0">
                <a:solidFill>
                  <a:srgbClr val="EFB080"/>
                </a:solidFill>
                <a:effectLst/>
                <a:latin typeface="Menlo" panose="020B0609030804020204" pitchFamily="49" charset="0"/>
              </a:rPr>
              <a:t>sqrt</a:t>
            </a:r>
            <a:r>
              <a:rPr lang="en-GB" b="0" dirty="0">
                <a:solidFill>
                  <a:srgbClr val="D6D6DD"/>
                </a:solidFill>
                <a:effectLst/>
                <a:latin typeface="Menlo" panose="020B0609030804020204" pitchFamily="49" charset="0"/>
              </a:rPr>
              <a:t>{d}$ in order to control gradients.</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Now we need to update the original embeddings, updated the words to indicate how they were relevant to other words. We use the value weight matrix. This is like saying: if this word is relevant to adjusting the meaning of some other word, what do I need to add to the other word?</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So in the example above looking at nouns and verbs: </a:t>
            </a:r>
            <a:r>
              <a:rPr lang="en-GB" b="0" i="1" dirty="0">
                <a:solidFill>
                  <a:srgbClr val="83D6C5"/>
                </a:solidFill>
                <a:effectLst/>
                <a:latin typeface="Menlo" panose="020B0609030804020204" pitchFamily="49" charset="0"/>
              </a:rPr>
              <a:t>_what do I need to add to the concept of girl in order to get the concept of a running girl?</a:t>
            </a:r>
            <a:endParaRPr lang="en-GB" b="0" dirty="0">
              <a:solidFill>
                <a:srgbClr val="D6D6DD"/>
              </a:solidFill>
              <a:effectLst/>
              <a:latin typeface="Menlo" panose="020B0609030804020204" pitchFamily="49" charset="0"/>
            </a:endParaRPr>
          </a:p>
          <a:p>
            <a:endParaRPr lang="en-US" dirty="0"/>
          </a:p>
          <a:p>
            <a:r>
              <a:rPr lang="en-GB" b="0" dirty="0">
                <a:solidFill>
                  <a:srgbClr val="D6D6DD"/>
                </a:solidFill>
                <a:effectLst/>
                <a:latin typeface="Menlo" panose="020B0609030804020204" pitchFamily="49" charset="0"/>
              </a:rPr>
              <a:t>In the simple example above, we can focus on the word </a:t>
            </a:r>
            <a:r>
              <a:rPr lang="en-GB" b="0" dirty="0">
                <a:solidFill>
                  <a:srgbClr val="E394DC"/>
                </a:solidFill>
                <a:effectLst/>
                <a:latin typeface="Menlo" panose="020B0609030804020204" pitchFamily="49" charset="0"/>
              </a:rPr>
              <a:t>`that`</a:t>
            </a:r>
            <a:r>
              <a:rPr lang="en-GB" b="0" dirty="0">
                <a:solidFill>
                  <a:srgbClr val="D6D6DD"/>
                </a:solidFill>
                <a:effectLst/>
                <a:latin typeface="Menlo" panose="020B0609030804020204" pitchFamily="49" charset="0"/>
              </a:rPr>
              <a:t>. Attention is essentially the process of finding which words correlate highly with </a:t>
            </a:r>
            <a:r>
              <a:rPr lang="en-GB" b="0" dirty="0">
                <a:solidFill>
                  <a:srgbClr val="E394DC"/>
                </a:solidFill>
                <a:effectLst/>
                <a:latin typeface="Menlo" panose="020B0609030804020204" pitchFamily="49" charset="0"/>
              </a:rPr>
              <a:t>`that`</a:t>
            </a:r>
            <a:r>
              <a:rPr lang="en-GB" b="0" dirty="0">
                <a:solidFill>
                  <a:srgbClr val="D6D6DD"/>
                </a:solidFill>
                <a:effectLst/>
                <a:latin typeface="Menlo" panose="020B0609030804020204" pitchFamily="49" charset="0"/>
              </a:rPr>
              <a:t>. One attention layer may correlate </a:t>
            </a:r>
            <a:r>
              <a:rPr lang="en-GB" b="0" dirty="0">
                <a:solidFill>
                  <a:srgbClr val="E394DC"/>
                </a:solidFill>
                <a:effectLst/>
                <a:latin typeface="Menlo" panose="020B0609030804020204" pitchFamily="49" charset="0"/>
              </a:rPr>
              <a:t>`girl`</a:t>
            </a:r>
            <a:r>
              <a:rPr lang="en-GB" b="0" dirty="0">
                <a:solidFill>
                  <a:srgbClr val="D6D6DD"/>
                </a:solidFill>
                <a:effectLst/>
                <a:latin typeface="Menlo" panose="020B0609030804020204" pitchFamily="49" charset="0"/>
              </a:rPr>
              <a:t> with </a:t>
            </a:r>
            <a:r>
              <a:rPr lang="en-GB" b="0" dirty="0">
                <a:solidFill>
                  <a:srgbClr val="E394DC"/>
                </a:solidFill>
                <a:effectLst/>
                <a:latin typeface="Menlo" panose="020B0609030804020204" pitchFamily="49" charset="0"/>
              </a:rPr>
              <a:t>`that`</a:t>
            </a:r>
            <a:r>
              <a:rPr lang="en-GB" b="0" dirty="0">
                <a:solidFill>
                  <a:srgbClr val="D6D6DD"/>
                </a:solidFill>
                <a:effectLst/>
                <a:latin typeface="Menlo" panose="020B0609030804020204" pitchFamily="49" charset="0"/>
              </a:rPr>
              <a:t>, since </a:t>
            </a:r>
            <a:r>
              <a:rPr lang="en-GB" b="0" dirty="0">
                <a:solidFill>
                  <a:srgbClr val="E394DC"/>
                </a:solidFill>
                <a:effectLst/>
                <a:latin typeface="Menlo" panose="020B0609030804020204" pitchFamily="49" charset="0"/>
              </a:rPr>
              <a:t>`that`</a:t>
            </a:r>
            <a:r>
              <a:rPr lang="en-GB" b="0" dirty="0">
                <a:solidFill>
                  <a:srgbClr val="D6D6DD"/>
                </a:solidFill>
                <a:effectLst/>
                <a:latin typeface="Menlo" panose="020B0609030804020204" pitchFamily="49" charset="0"/>
              </a:rPr>
              <a:t> is the pronoun associated with </a:t>
            </a:r>
            <a:r>
              <a:rPr lang="en-GB" b="0" dirty="0">
                <a:solidFill>
                  <a:srgbClr val="E394DC"/>
                </a:solidFill>
                <a:effectLst/>
                <a:latin typeface="Menlo" panose="020B0609030804020204" pitchFamily="49" charset="0"/>
              </a:rPr>
              <a:t>`girl`</a:t>
            </a:r>
            <a:r>
              <a:rPr lang="en-GB" b="0" dirty="0">
                <a:solidFill>
                  <a:srgbClr val="D6D6DD"/>
                </a:solidFill>
                <a:effectLst/>
                <a:latin typeface="Menlo" panose="020B0609030804020204" pitchFamily="49" charset="0"/>
              </a:rPr>
              <a:t>. However, another attention layer might correlate </a:t>
            </a:r>
            <a:r>
              <a:rPr lang="en-GB" b="0" dirty="0">
                <a:solidFill>
                  <a:srgbClr val="E394DC"/>
                </a:solidFill>
                <a:effectLst/>
                <a:latin typeface="Menlo" panose="020B0609030804020204" pitchFamily="49" charset="0"/>
              </a:rPr>
              <a:t>`run`</a:t>
            </a:r>
            <a:r>
              <a:rPr lang="en-GB" b="0" dirty="0">
                <a:solidFill>
                  <a:srgbClr val="D6D6DD"/>
                </a:solidFill>
                <a:effectLst/>
                <a:latin typeface="Menlo" panose="020B0609030804020204" pitchFamily="49" charset="0"/>
              </a:rPr>
              <a:t> highly with </a:t>
            </a:r>
            <a:r>
              <a:rPr lang="en-GB" b="0" dirty="0">
                <a:solidFill>
                  <a:srgbClr val="E394DC"/>
                </a:solidFill>
                <a:effectLst/>
                <a:latin typeface="Menlo" panose="020B0609030804020204" pitchFamily="49" charset="0"/>
              </a:rPr>
              <a:t>`girl`</a:t>
            </a:r>
            <a:r>
              <a:rPr lang="en-GB" b="0" dirty="0">
                <a:solidFill>
                  <a:srgbClr val="D6D6DD"/>
                </a:solidFill>
                <a:effectLst/>
                <a:latin typeface="Menlo" panose="020B0609030804020204" pitchFamily="49" charset="0"/>
              </a:rPr>
              <a:t>, since this particular layer may be on the look out for verbs that describe the subject of the sentence.</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This is somewhat analogous to learning convolutional layers in a vision model. We can hard-code certain feature detection kernel into the model - one for horizontal edges, one for vertical edges, etc. - but it is far more effective to let the model learn these kernels. Similarly, we can think of different attention layers as learning different "features" of the language that it has been fed.</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Just as with vision models, which typically learn different features of the images they are trained on, different heads and layers of a language model tend to specialise in capturing different information. In particular, lower layers might capture more local, syntactic features, while higher layers might capture more global, semantic relationships.</a:t>
            </a:r>
          </a:p>
          <a:p>
            <a:endParaRPr lang="en-US" dirty="0"/>
          </a:p>
          <a:p>
            <a:endParaRPr lang="en-US" dirty="0"/>
          </a:p>
          <a:p>
            <a:r>
              <a:rPr lang="en-US" dirty="0"/>
              <a:t>We aren’t going to focus too much on this, but the core idea behind all of the models that you see and hear about today, is this – self attention.</a:t>
            </a:r>
          </a:p>
          <a:p>
            <a:endParaRPr lang="en-US" dirty="0"/>
          </a:p>
          <a:p>
            <a:r>
              <a:rPr lang="en-US" dirty="0"/>
              <a:t>The example sentence we use here is “see that girl run”, and we focus in particular on the word “that”, but in reality, this all happens simultaneously.</a:t>
            </a:r>
          </a:p>
          <a:p>
            <a:endParaRPr lang="en-US" dirty="0"/>
          </a:p>
          <a:p>
            <a:r>
              <a:rPr lang="en-US" dirty="0"/>
              <a:t>Firstly, the word is embedded in a high-dimensional space, in this case a 300-dimensional space. Every word is embedded in this high dimensional space. Sometimes the nature of this embedding is complicated – there might be a component that is learned, there might also be a component that is hard-coded, for example to capture the positional information of the words (i.e. where in the sentence the word appears).</a:t>
            </a:r>
          </a:p>
          <a:p>
            <a:endParaRPr lang="en-US" dirty="0"/>
          </a:p>
          <a:p>
            <a:r>
              <a:rPr lang="en-US" dirty="0"/>
              <a:t>The heart of attention are these three matrices: the Query, the Key, the Value.</a:t>
            </a:r>
          </a:p>
          <a:p>
            <a:endParaRPr lang="en-US" dirty="0"/>
          </a:p>
          <a:p>
            <a:r>
              <a:rPr lang="en-US" dirty="0"/>
              <a:t>This embedding is then multiplied by the Query matrix. At the same time, the sentence is multiplied by the Key and Value matrices. Don’t worry too much about the names of the matrices. These matrices might have 100 neurons, which means that you have matrices of size 300x100.</a:t>
            </a:r>
          </a:p>
          <a:p>
            <a:endParaRPr lang="en-US" dirty="0"/>
          </a:p>
          <a:p>
            <a:r>
              <a:rPr lang="en-US" dirty="0"/>
              <a:t>The query vector, here denoted by q, is compared to each word in the keys matrix. In this way, the model will find the most relevant word for the query. So in this case, the word “girl” should be the most relevant word for “that”. The result of this is passed through a </a:t>
            </a:r>
            <a:r>
              <a:rPr lang="en-US" dirty="0" err="1"/>
              <a:t>softmax</a:t>
            </a:r>
            <a:r>
              <a:rPr lang="en-US" dirty="0"/>
              <a:t> function. This function will produce a range of probabilities, summing to 1. In this case the vector will be the same size as the context vector. This is a probability distribution which will denote which word is the most importantly linked to the word “that”. This is scaled to control the variance, so that one word doesn’t dominate, because there might be multiple words that are important. The outcome of this is multiplied by the Value matrix, in order to amplify the most important signal and diminish the least important ones.</a:t>
            </a:r>
          </a:p>
          <a:p>
            <a:endParaRPr lang="en-US" dirty="0"/>
          </a:p>
          <a:p>
            <a:r>
              <a:rPr lang="en-US" dirty="0"/>
              <a:t>This is a lot of conceptual information, but really what you have to know is that it’s a bunch of matrix multiplications and it produces a probability distribution over the input context. </a:t>
            </a:r>
          </a:p>
        </p:txBody>
      </p:sp>
      <p:sp>
        <p:nvSpPr>
          <p:cNvPr id="4" name="Slide Number Placeholder 3"/>
          <p:cNvSpPr>
            <a:spLocks noGrp="1"/>
          </p:cNvSpPr>
          <p:nvPr>
            <p:ph type="sldNum" sz="quarter" idx="5"/>
          </p:nvPr>
        </p:nvSpPr>
        <p:spPr/>
        <p:txBody>
          <a:bodyPr/>
          <a:lstStyle/>
          <a:p>
            <a:fld id="{FE27E4C1-A6EC-8946-BBCD-755D8945F25F}" type="slidenum">
              <a:rPr lang="en-US" smtClean="0"/>
              <a:t>21</a:t>
            </a:fld>
            <a:endParaRPr lang="en-US"/>
          </a:p>
        </p:txBody>
      </p:sp>
    </p:spTree>
    <p:extLst>
      <p:ext uri="{BB962C8B-B14F-4D97-AF65-F5344CB8AC3E}">
        <p14:creationId xmlns:p14="http://schemas.microsoft.com/office/powerpoint/2010/main" val="272733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think of the Query vector as the word girl asking questions of the surrounding tokens. The keys therefore are answering those queries, and the game is, see how closely my query matches my key. This gives a score of how relevant the other words are to updating the contextual meaning of every other word.</a:t>
            </a:r>
          </a:p>
          <a:p>
            <a:endParaRPr lang="en-US" dirty="0"/>
          </a:p>
          <a:p>
            <a:r>
              <a:rPr lang="en-US" dirty="0"/>
              <a:t>We want to then say, well ok, what probability should I assign to each word. In other words, I want a weight sum. So I’m not going to apply a </a:t>
            </a:r>
            <a:r>
              <a:rPr lang="en-US" dirty="0" err="1"/>
              <a:t>softmax</a:t>
            </a:r>
            <a:r>
              <a:rPr lang="en-US" dirty="0"/>
              <a:t> function across the columns. The </a:t>
            </a:r>
            <a:r>
              <a:rPr lang="en-US" dirty="0" err="1"/>
              <a:t>Softmax</a:t>
            </a:r>
            <a:r>
              <a:rPr lang="en-US" dirty="0"/>
              <a:t> function normalizes a bunch a values so that they all add up to 1.</a:t>
            </a:r>
          </a:p>
        </p:txBody>
      </p:sp>
      <p:sp>
        <p:nvSpPr>
          <p:cNvPr id="4" name="Slide Number Placeholder 3"/>
          <p:cNvSpPr>
            <a:spLocks noGrp="1"/>
          </p:cNvSpPr>
          <p:nvPr>
            <p:ph type="sldNum" sz="quarter" idx="5"/>
          </p:nvPr>
        </p:nvSpPr>
        <p:spPr/>
        <p:txBody>
          <a:bodyPr/>
          <a:lstStyle/>
          <a:p>
            <a:fld id="{6184AF57-4BD4-7D48-A093-6530DDD8C062}" type="slidenum">
              <a:rPr lang="en-US" smtClean="0"/>
              <a:t>22</a:t>
            </a:fld>
            <a:endParaRPr lang="en-US"/>
          </a:p>
        </p:txBody>
      </p:sp>
    </p:spTree>
    <p:extLst>
      <p:ext uri="{BB962C8B-B14F-4D97-AF65-F5344CB8AC3E}">
        <p14:creationId xmlns:p14="http://schemas.microsoft.com/office/powerpoint/2010/main" val="2850495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the V matrix does is says OK, you’ve given me a bunch of numbers which say how important each word is to every other word. But remember the goal is to adjust the embeddings in embedding space so as to represent the contextual information – </a:t>
            </a:r>
            <a:r>
              <a:rPr lang="en-US" dirty="0" err="1"/>
              <a:t>i.e</a:t>
            </a:r>
            <a:r>
              <a:rPr lang="en-US" dirty="0"/>
              <a:t> to shift the embedding away from the static embedding. The V matrix says, ”OK, so how much do I need to add?”</a:t>
            </a:r>
          </a:p>
        </p:txBody>
      </p:sp>
      <p:sp>
        <p:nvSpPr>
          <p:cNvPr id="4" name="Slide Number Placeholder 3"/>
          <p:cNvSpPr>
            <a:spLocks noGrp="1"/>
          </p:cNvSpPr>
          <p:nvPr>
            <p:ph type="sldNum" sz="quarter" idx="5"/>
          </p:nvPr>
        </p:nvSpPr>
        <p:spPr/>
        <p:txBody>
          <a:bodyPr/>
          <a:lstStyle/>
          <a:p>
            <a:fld id="{FE27E4C1-A6EC-8946-BBCD-755D8945F25F}" type="slidenum">
              <a:rPr lang="en-US" smtClean="0"/>
              <a:t>23</a:t>
            </a:fld>
            <a:endParaRPr lang="en-US"/>
          </a:p>
        </p:txBody>
      </p:sp>
    </p:spTree>
    <p:extLst>
      <p:ext uri="{BB962C8B-B14F-4D97-AF65-F5344CB8AC3E}">
        <p14:creationId xmlns:p14="http://schemas.microsoft.com/office/powerpoint/2010/main" val="2426338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what happens when we want to train this to do next token prediction?</a:t>
            </a:r>
          </a:p>
        </p:txBody>
      </p:sp>
      <p:sp>
        <p:nvSpPr>
          <p:cNvPr id="4" name="Slide Number Placeholder 3"/>
          <p:cNvSpPr>
            <a:spLocks noGrp="1"/>
          </p:cNvSpPr>
          <p:nvPr>
            <p:ph type="sldNum" sz="quarter" idx="5"/>
          </p:nvPr>
        </p:nvSpPr>
        <p:spPr/>
        <p:txBody>
          <a:bodyPr/>
          <a:lstStyle/>
          <a:p>
            <a:fld id="{FE27E4C1-A6EC-8946-BBCD-755D8945F25F}" type="slidenum">
              <a:rPr lang="en-US" smtClean="0"/>
              <a:t>24</a:t>
            </a:fld>
            <a:endParaRPr lang="en-US"/>
          </a:p>
        </p:txBody>
      </p:sp>
    </p:spTree>
    <p:extLst>
      <p:ext uri="{BB962C8B-B14F-4D97-AF65-F5344CB8AC3E}">
        <p14:creationId xmlns:p14="http://schemas.microsoft.com/office/powerpoint/2010/main" val="2007925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an introduction to the Accelerate </a:t>
            </a:r>
            <a:r>
              <a:rPr lang="en-US" err="1"/>
              <a:t>programme</a:t>
            </a:r>
            <a:r>
              <a:rPr lang="en-US"/>
              <a:t>.</a:t>
            </a:r>
          </a:p>
          <a:p>
            <a:endParaRPr lang="en-US"/>
          </a:p>
          <a:p>
            <a:r>
              <a:rPr lang="en-US"/>
              <a:t>Introduction to LLMs – </a:t>
            </a:r>
          </a:p>
          <a:p>
            <a:r>
              <a:rPr lang="en-US"/>
              <a:t>- how do they work?</a:t>
            </a:r>
          </a:p>
          <a:p>
            <a:r>
              <a:rPr lang="en-US"/>
              <a:t>- how are they trained? Pretraining.</a:t>
            </a:r>
          </a:p>
          <a:p>
            <a:r>
              <a:rPr lang="en-US"/>
              <a:t>- what can we use them for.</a:t>
            </a:r>
          </a:p>
          <a:p>
            <a:r>
              <a:rPr lang="en-US"/>
              <a:t>- Caveats and popular opinion</a:t>
            </a:r>
          </a:p>
          <a:p>
            <a:endParaRPr lang="en-US"/>
          </a:p>
          <a:p>
            <a:r>
              <a:rPr lang="en-US"/>
              <a:t>What’s out there:</a:t>
            </a:r>
          </a:p>
          <a:p>
            <a:r>
              <a:rPr lang="en-US"/>
              <a:t>- Where can you get models from?</a:t>
            </a:r>
          </a:p>
          <a:p>
            <a:r>
              <a:rPr lang="en-US"/>
              <a:t>- What does </a:t>
            </a:r>
            <a:r>
              <a:rPr lang="en-US" err="1"/>
              <a:t>OpenAI</a:t>
            </a:r>
            <a:r>
              <a:rPr lang="en-US"/>
              <a:t> have on offer?</a:t>
            </a:r>
          </a:p>
          <a:p>
            <a:r>
              <a:rPr lang="en-US"/>
              <a:t>- Open source vs closed source.</a:t>
            </a:r>
          </a:p>
          <a:p>
            <a:r>
              <a:rPr lang="en-US"/>
              <a:t>- No code solutions</a:t>
            </a:r>
          </a:p>
          <a:p>
            <a:endParaRPr lang="en-US"/>
          </a:p>
          <a:p>
            <a:r>
              <a:rPr lang="en-US"/>
              <a:t>Fine-tuning and quantization</a:t>
            </a:r>
          </a:p>
          <a:p>
            <a:r>
              <a:rPr lang="en-US"/>
              <a:t>- Methods of fine-tuning</a:t>
            </a:r>
          </a:p>
          <a:p>
            <a:r>
              <a:rPr lang="en-US"/>
              <a:t>    - RAG</a:t>
            </a:r>
          </a:p>
          <a:p>
            <a:r>
              <a:rPr lang="en-US"/>
              <a:t>    - Instruction tuning</a:t>
            </a:r>
          </a:p>
          <a:p>
            <a:r>
              <a:rPr lang="en-US"/>
              <a:t>    - Other tasks</a:t>
            </a:r>
          </a:p>
          <a:p>
            <a:endParaRPr lang="en-US"/>
          </a:p>
          <a:p>
            <a:r>
              <a:rPr lang="en-US"/>
              <a:t>APIs</a:t>
            </a:r>
          </a:p>
          <a:p>
            <a:r>
              <a:rPr lang="en-US"/>
              <a:t>– How to use the </a:t>
            </a:r>
            <a:r>
              <a:rPr lang="en-US" err="1"/>
              <a:t>HuggingFace</a:t>
            </a:r>
            <a:r>
              <a:rPr lang="en-US"/>
              <a:t> API.</a:t>
            </a:r>
          </a:p>
          <a:p>
            <a:r>
              <a:rPr lang="en-US"/>
              <a:t>- How to use the </a:t>
            </a:r>
            <a:r>
              <a:rPr lang="en-US" err="1"/>
              <a:t>OpenAI</a:t>
            </a:r>
            <a:r>
              <a:rPr lang="en-US"/>
              <a:t> API.</a:t>
            </a:r>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222717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Think about what we want to do now. If we want some kind of token prediction, then we need to ask: what is the most probable next token in this sequence? But to do that, we need to find probabilities of all tokens! So, the problem of next token prediction can be framed as ”Given the context, what is the most likely next token”.</a:t>
            </a:r>
          </a:p>
          <a:p>
            <a:endParaRPr lang="en-US" dirty="0"/>
          </a:p>
          <a:p>
            <a:endParaRPr lang="en-US" dirty="0"/>
          </a:p>
          <a:p>
            <a:r>
              <a:rPr lang="en-US" dirty="0"/>
              <a:t>We just take the outputs from the attention heads, and stuff them into linear layers. This will then output a probability distribution over the possible tokens. For example, if your tokens are just 200,000 words in a dictionary ranging from Aardvark to Zyzzyva, then you will have a 200,000 element long vector, where each entry is the probability of the next token being the one corresponding to that element’s corresponding token. </a:t>
            </a:r>
          </a:p>
          <a:p>
            <a:endParaRPr lang="en-US" dirty="0"/>
          </a:p>
          <a:p>
            <a:r>
              <a:rPr lang="en-US" dirty="0"/>
              <a:t>We now have a distribution which we can draw from. One possible strategy is to simply draw the token with the highest probability. We could pick the top 10 tokens and draw uniformly at random from those. There are many different strategies to draw from this distribution, and you’ll often see a parameter called the temperature of the model, which will dictate how random you want the drawing process to be. In fact, what that does is act directly on the </a:t>
            </a:r>
            <a:r>
              <a:rPr lang="en-US" dirty="0" err="1"/>
              <a:t>Softmax</a:t>
            </a:r>
            <a:r>
              <a:rPr lang="en-US" dirty="0"/>
              <a:t> function itself. When T is higher, more weight is given to the lower values. We then use Nucleus sampling to draw values from this. Typically, during training, T is fixed at 1.</a:t>
            </a:r>
          </a:p>
          <a:p>
            <a:endParaRPr lang="en-US" dirty="0"/>
          </a:p>
          <a:p>
            <a:r>
              <a:rPr lang="en-US" dirty="0"/>
              <a:t>We’ve looked in a little bit of detail at how they work, but essentially, LLMs are a series of matrix multiplications outputting a probability distribution, and the rest is just implementation details. That’s it. </a:t>
            </a:r>
          </a:p>
          <a:p>
            <a:endParaRPr lang="en-US" dirty="0"/>
          </a:p>
          <a:p>
            <a:r>
              <a:rPr lang="en-US" dirty="0"/>
              <a:t>The real issue is that you need </a:t>
            </a:r>
            <a:r>
              <a:rPr lang="en-US" b="1" i="1" dirty="0"/>
              <a:t>a lot </a:t>
            </a:r>
            <a:r>
              <a:rPr lang="en-US" dirty="0"/>
              <a:t>of text to do this well. Approximately 10TB worth of text to be precise.</a:t>
            </a:r>
          </a:p>
          <a:p>
            <a:endParaRPr lang="en-US" dirty="0"/>
          </a:p>
          <a:p>
            <a:r>
              <a:rPr lang="en-US" dirty="0"/>
              <a:t>So where does this training data come from?</a:t>
            </a:r>
          </a:p>
        </p:txBody>
      </p:sp>
      <p:sp>
        <p:nvSpPr>
          <p:cNvPr id="4" name="Slide Number Placeholder 3"/>
          <p:cNvSpPr>
            <a:spLocks noGrp="1"/>
          </p:cNvSpPr>
          <p:nvPr>
            <p:ph type="sldNum" sz="quarter" idx="5"/>
          </p:nvPr>
        </p:nvSpPr>
        <p:spPr/>
        <p:txBody>
          <a:bodyPr/>
          <a:lstStyle/>
          <a:p>
            <a:fld id="{FE27E4C1-A6EC-8946-BBCD-755D8945F25F}" type="slidenum">
              <a:rPr lang="en-US" smtClean="0"/>
              <a:t>25</a:t>
            </a:fld>
            <a:endParaRPr lang="en-US"/>
          </a:p>
        </p:txBody>
      </p:sp>
    </p:spTree>
    <p:extLst>
      <p:ext uri="{BB962C8B-B14F-4D97-AF65-F5344CB8AC3E}">
        <p14:creationId xmlns:p14="http://schemas.microsoft.com/office/powerpoint/2010/main" val="1608518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E3248-9B7C-2D6D-7F86-F2E09065B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BB819-C740-70C3-3C7C-E2F311F3B1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006A2-20A9-3FC2-576F-50E28190769A}"/>
              </a:ext>
            </a:extLst>
          </p:cNvPr>
          <p:cNvSpPr>
            <a:spLocks noGrp="1"/>
          </p:cNvSpPr>
          <p:nvPr>
            <p:ph type="body" idx="1"/>
          </p:nvPr>
        </p:nvSpPr>
        <p:spPr/>
        <p:txBody>
          <a:bodyPr/>
          <a:lstStyle/>
          <a:p>
            <a:r>
              <a:rPr lang="en-US" dirty="0"/>
              <a:t>The Pile, a </a:t>
            </a:r>
            <a:r>
              <a:rPr lang="en-US" dirty="0" err="1"/>
              <a:t>nearlyt</a:t>
            </a:r>
            <a:r>
              <a:rPr lang="en-US" dirty="0"/>
              <a:t> 900GB text database.</a:t>
            </a:r>
          </a:p>
          <a:p>
            <a:r>
              <a:rPr lang="en-US" dirty="0"/>
              <a:t>- Common Crawl (46% is English, and every other language is below 6%). It includes </a:t>
            </a:r>
            <a:r>
              <a:rPr lang="en-US" dirty="0" err="1"/>
              <a:t>copyrited</a:t>
            </a:r>
            <a:r>
              <a:rPr lang="en-US" dirty="0"/>
              <a:t> materials</a:t>
            </a:r>
          </a:p>
          <a:p>
            <a:r>
              <a:rPr lang="en-US" dirty="0"/>
              <a:t>- Stack exchange,</a:t>
            </a:r>
          </a:p>
          <a:p>
            <a:r>
              <a:rPr lang="en-US" dirty="0"/>
              <a:t>- </a:t>
            </a:r>
            <a:r>
              <a:rPr lang="en-US" dirty="0" err="1"/>
              <a:t>ArXiv</a:t>
            </a:r>
            <a:endParaRPr lang="en-US" dirty="0"/>
          </a:p>
          <a:p>
            <a:r>
              <a:rPr lang="en-US" dirty="0"/>
              <a:t>- GitHub</a:t>
            </a:r>
          </a:p>
          <a:p>
            <a:r>
              <a:rPr lang="en-US" dirty="0"/>
              <a:t>- PubMed</a:t>
            </a:r>
          </a:p>
          <a:p>
            <a:r>
              <a:rPr lang="en-US" dirty="0"/>
              <a:t>- Wikipedia</a:t>
            </a:r>
          </a:p>
          <a:p>
            <a:r>
              <a:rPr lang="en-US" dirty="0"/>
              <a:t>- YouTube subtitles and comments</a:t>
            </a:r>
          </a:p>
          <a:p>
            <a:r>
              <a:rPr lang="en-US" dirty="0"/>
              <a:t>- Reddit</a:t>
            </a:r>
          </a:p>
          <a:p>
            <a:endParaRPr lang="en-US" dirty="0"/>
          </a:p>
          <a:p>
            <a:r>
              <a:rPr lang="en-US" dirty="0"/>
              <a:t>If anyone has frequented the YouTube comment section at any point or reddit in general, you can see how problematic this might be. If anyone interacted with the earlier versions of GPT-3, it was really quite unconstrained. (back in September 2021)</a:t>
            </a:r>
          </a:p>
          <a:p>
            <a:endParaRPr lang="en-US" dirty="0"/>
          </a:p>
          <a:p>
            <a:r>
              <a:rPr lang="en-US" dirty="0"/>
              <a:t>For Llama-2 this required 6,000 A100s for 12 days, which would have cost about $2M (not including the cost of the A100s, which are about 15-20k USD apiece…).</a:t>
            </a:r>
          </a:p>
          <a:p>
            <a:endParaRPr lang="en-US" dirty="0"/>
          </a:p>
          <a:p>
            <a:r>
              <a:rPr lang="en-US" dirty="0"/>
              <a:t>But this is only a small part of the dataset. Llama was trained on 10TB of text and what we’ve got out of it, is for a 70B parameter model, which is about 140GB. So you can think of an LLM as a compression of the information that it was trained on, and in fact there is a correspondence between good compression and a good predictor.</a:t>
            </a:r>
          </a:p>
          <a:p>
            <a:endParaRPr lang="en-US" dirty="0"/>
          </a:p>
        </p:txBody>
      </p:sp>
      <p:sp>
        <p:nvSpPr>
          <p:cNvPr id="4" name="Slide Number Placeholder 3">
            <a:extLst>
              <a:ext uri="{FF2B5EF4-FFF2-40B4-BE49-F238E27FC236}">
                <a16:creationId xmlns:a16="http://schemas.microsoft.com/office/drawing/2014/main" id="{C82C6FA9-95F2-93F0-66DD-27CADE782209}"/>
              </a:ext>
            </a:extLst>
          </p:cNvPr>
          <p:cNvSpPr>
            <a:spLocks noGrp="1"/>
          </p:cNvSpPr>
          <p:nvPr>
            <p:ph type="sldNum" sz="quarter" idx="5"/>
          </p:nvPr>
        </p:nvSpPr>
        <p:spPr/>
        <p:txBody>
          <a:bodyPr/>
          <a:lstStyle/>
          <a:p>
            <a:fld id="{FE27E4C1-A6EC-8946-BBCD-755D8945F25F}" type="slidenum">
              <a:rPr lang="en-US" smtClean="0"/>
              <a:t>26</a:t>
            </a:fld>
            <a:endParaRPr lang="en-US"/>
          </a:p>
        </p:txBody>
      </p:sp>
    </p:spTree>
    <p:extLst>
      <p:ext uri="{BB962C8B-B14F-4D97-AF65-F5344CB8AC3E}">
        <p14:creationId xmlns:p14="http://schemas.microsoft.com/office/powerpoint/2010/main" val="2220466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7591A-7DC3-A3AF-CFB1-A8B669C4C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E59EC-25E0-1294-8149-8D99C9B921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610DE-4A6D-9DA5-64BC-6291886856FA}"/>
              </a:ext>
            </a:extLst>
          </p:cNvPr>
          <p:cNvSpPr>
            <a:spLocks noGrp="1"/>
          </p:cNvSpPr>
          <p:nvPr>
            <p:ph type="body" idx="1"/>
          </p:nvPr>
        </p:nvSpPr>
        <p:spPr/>
        <p:txBody>
          <a:bodyPr/>
          <a:lstStyle/>
          <a:p>
            <a:r>
              <a:rPr lang="en-US" dirty="0"/>
              <a:t>A good way to understand the scale of the training data is to consider the </a:t>
            </a:r>
            <a:r>
              <a:rPr lang="en-US" dirty="0" err="1"/>
              <a:t>Bibliotik</a:t>
            </a:r>
            <a:r>
              <a:rPr lang="en-US" dirty="0"/>
              <a:t> dataset. It is nearly 200k books. Think about how many books you’ve read in your life, and how long it would take to read 200k books. If you read one book per month, you would still read under 1000 books in your entire life. This dataset is about 100GiB and around 12% of The Pile. The pile is is around 900GiB. The size of the training data for Llama was 10TB of text. So 200k books is only ~1% of the total training data used on Llama. </a:t>
            </a:r>
          </a:p>
          <a:p>
            <a:endParaRPr lang="en-US" dirty="0"/>
          </a:p>
          <a:p>
            <a:r>
              <a:rPr lang="en-US" dirty="0"/>
              <a:t>This process is called pretraining.</a:t>
            </a:r>
          </a:p>
          <a:p>
            <a:endParaRPr lang="en-US" dirty="0"/>
          </a:p>
          <a:p>
            <a:r>
              <a:rPr lang="en-US" dirty="0"/>
              <a:t>But how do you get something like ChatGPT? By a process called fine-tuning…</a:t>
            </a:r>
          </a:p>
          <a:p>
            <a:endParaRPr lang="en-US" dirty="0"/>
          </a:p>
        </p:txBody>
      </p:sp>
      <p:sp>
        <p:nvSpPr>
          <p:cNvPr id="4" name="Slide Number Placeholder 3">
            <a:extLst>
              <a:ext uri="{FF2B5EF4-FFF2-40B4-BE49-F238E27FC236}">
                <a16:creationId xmlns:a16="http://schemas.microsoft.com/office/drawing/2014/main" id="{4FA62277-CFE7-6C97-F6DC-B707531139E4}"/>
              </a:ext>
            </a:extLst>
          </p:cNvPr>
          <p:cNvSpPr>
            <a:spLocks noGrp="1"/>
          </p:cNvSpPr>
          <p:nvPr>
            <p:ph type="sldNum" sz="quarter" idx="5"/>
          </p:nvPr>
        </p:nvSpPr>
        <p:spPr/>
        <p:txBody>
          <a:bodyPr/>
          <a:lstStyle/>
          <a:p>
            <a:fld id="{FE27E4C1-A6EC-8946-BBCD-755D8945F25F}" type="slidenum">
              <a:rPr lang="en-US" smtClean="0"/>
              <a:t>27</a:t>
            </a:fld>
            <a:endParaRPr lang="en-US"/>
          </a:p>
        </p:txBody>
      </p:sp>
    </p:spTree>
    <p:extLst>
      <p:ext uri="{BB962C8B-B14F-4D97-AF65-F5344CB8AC3E}">
        <p14:creationId xmlns:p14="http://schemas.microsoft.com/office/powerpoint/2010/main" val="1745847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6D6DD"/>
                </a:solidFill>
                <a:effectLst/>
                <a:latin typeface="Menlo" panose="020B0609030804020204" pitchFamily="49" charset="0"/>
              </a:rPr>
              <a:t>However, this metaphor does have its limitations, and it might be slightly misleading to think of ChatGPT as a form of lossy compression and then decompression at inference time (as is used in images or videos for example). This kind of compression is usually called lossy because some information is lost along the way. One strategy of controlling for this loss is to apply interpolation.</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One simple way to compress an image would be to take every other pixel only. Then during decompression, you can interpolate what the missing pixel is by taking the average value. We can think of LLMs as compressing the internet, and then during inference there is a similar type of interpolation happening.</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The inclination is to think that the model has learned the collective works of Shakespeare, and then during the generative stages somehow interpolating in between in some way. However, this may not be happening. There is research to suggest that [</a:t>
            </a:r>
            <a:r>
              <a:rPr lang="en-GB" b="0" dirty="0">
                <a:solidFill>
                  <a:srgbClr val="AAA0FA"/>
                </a:solidFill>
                <a:effectLst/>
                <a:latin typeface="Menlo" panose="020B0609030804020204" pitchFamily="49" charset="0"/>
              </a:rPr>
              <a:t>interpolation at very high dimensions is equivalent to extrapolation</a:t>
            </a:r>
            <a:r>
              <a:rPr lang="en-GB" b="0" dirty="0">
                <a:solidFill>
                  <a:srgbClr val="D6D6DD"/>
                </a:solidFill>
                <a:effectLst/>
                <a:latin typeface="Menlo" panose="020B0609030804020204" pitchFamily="49" charset="0"/>
              </a:rPr>
              <a:t>](</a:t>
            </a:r>
            <a:r>
              <a:rPr lang="en-GB" b="0" dirty="0">
                <a:solidFill>
                  <a:srgbClr val="83D6C5"/>
                </a:solidFill>
                <a:effectLst/>
                <a:latin typeface="Menlo" panose="020B0609030804020204" pitchFamily="49" charset="0"/>
              </a:rPr>
              <a:t>https://</a:t>
            </a:r>
            <a:r>
              <a:rPr lang="en-GB" b="0" dirty="0" err="1">
                <a:solidFill>
                  <a:srgbClr val="83D6C5"/>
                </a:solidFill>
                <a:effectLst/>
                <a:latin typeface="Menlo" panose="020B0609030804020204" pitchFamily="49" charset="0"/>
              </a:rPr>
              <a:t>arxiv.org</a:t>
            </a:r>
            <a:r>
              <a:rPr lang="en-GB" b="0" dirty="0">
                <a:solidFill>
                  <a:srgbClr val="83D6C5"/>
                </a:solidFill>
                <a:effectLst/>
                <a:latin typeface="Menlo" panose="020B0609030804020204" pitchFamily="49" charset="0"/>
              </a:rPr>
              <a:t>/abs/2110.09485</a:t>
            </a:r>
            <a:r>
              <a:rPr lang="en-GB" b="0" dirty="0">
                <a:solidFill>
                  <a:srgbClr val="D6D6DD"/>
                </a:solidFill>
                <a:effectLst/>
                <a:latin typeface="Menlo" panose="020B0609030804020204" pitchFamily="49" charset="0"/>
              </a:rPr>
              <a:t>). When we are working in very many dimensions the intuitions that we have can break down. So this analogy of decompression might be unhelpful.</a:t>
            </a:r>
          </a:p>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28</a:t>
            </a:fld>
            <a:endParaRPr lang="en-US"/>
          </a:p>
        </p:txBody>
      </p:sp>
    </p:spTree>
    <p:extLst>
      <p:ext uri="{BB962C8B-B14F-4D97-AF65-F5344CB8AC3E}">
        <p14:creationId xmlns:p14="http://schemas.microsoft.com/office/powerpoint/2010/main" val="60510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6D6DD"/>
                </a:solidFill>
                <a:effectLst/>
                <a:latin typeface="Menlo" panose="020B0609030804020204" pitchFamily="49" charset="0"/>
              </a:rPr>
              <a:t>Typically, we represent parameters, dataset size, compute cost, and loss as $N$, $D$, $C$, and $L$. And the scaling laws that related them are called the [</a:t>
            </a:r>
            <a:r>
              <a:rPr lang="en-GB" b="0" dirty="0">
                <a:solidFill>
                  <a:srgbClr val="AAA0FA"/>
                </a:solidFill>
                <a:effectLst/>
                <a:latin typeface="Menlo" panose="020B0609030804020204" pitchFamily="49" charset="0"/>
              </a:rPr>
              <a:t>Chinchilla Scaling Laws</a:t>
            </a:r>
            <a:r>
              <a:rPr lang="en-GB" b="0" dirty="0">
                <a:solidFill>
                  <a:srgbClr val="D6D6DD"/>
                </a:solidFill>
                <a:effectLst/>
                <a:latin typeface="Menlo" panose="020B0609030804020204" pitchFamily="49" charset="0"/>
              </a:rPr>
              <a:t>](</a:t>
            </a:r>
            <a:r>
              <a:rPr lang="en-GB" b="0" dirty="0">
                <a:solidFill>
                  <a:srgbClr val="83D6C5"/>
                </a:solidFill>
                <a:effectLst/>
                <a:latin typeface="Menlo" panose="020B0609030804020204" pitchFamily="49" charset="0"/>
              </a:rPr>
              <a:t>https://</a:t>
            </a:r>
            <a:r>
              <a:rPr lang="en-GB" b="0" dirty="0" err="1">
                <a:solidFill>
                  <a:srgbClr val="83D6C5"/>
                </a:solidFill>
                <a:effectLst/>
                <a:latin typeface="Menlo" panose="020B0609030804020204" pitchFamily="49" charset="0"/>
              </a:rPr>
              <a:t>arxiv.org</a:t>
            </a:r>
            <a:r>
              <a:rPr lang="en-GB" b="0" dirty="0">
                <a:solidFill>
                  <a:srgbClr val="83D6C5"/>
                </a:solidFill>
                <a:effectLst/>
                <a:latin typeface="Menlo" panose="020B0609030804020204" pitchFamily="49" charset="0"/>
              </a:rPr>
              <a:t>/abs/2203.15556</a:t>
            </a:r>
            <a:r>
              <a:rPr lang="en-GB" b="0" dirty="0">
                <a:solidFill>
                  <a:srgbClr val="D6D6DD"/>
                </a:solidFill>
                <a:effectLst/>
                <a:latin typeface="Menlo" panose="020B0609030804020204" pitchFamily="49" charset="0"/>
              </a:rPr>
              <a:t>), introduced by Google DeepMind in 2022.</a:t>
            </a:r>
          </a:p>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29</a:t>
            </a:fld>
            <a:endParaRPr lang="en-US"/>
          </a:p>
        </p:txBody>
      </p:sp>
    </p:spTree>
    <p:extLst>
      <p:ext uri="{BB962C8B-B14F-4D97-AF65-F5344CB8AC3E}">
        <p14:creationId xmlns:p14="http://schemas.microsoft.com/office/powerpoint/2010/main" val="459644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6D6DD"/>
                </a:solidFill>
                <a:effectLst/>
                <a:latin typeface="Menlo" panose="020B0609030804020204" pitchFamily="49" charset="0"/>
              </a:rPr>
              <a:t>## Emergence</a:t>
            </a:r>
          </a:p>
          <a:p>
            <a:r>
              <a:rPr lang="en-GB" b="0" dirty="0">
                <a:solidFill>
                  <a:srgbClr val="D6D6DD"/>
                </a:solidFill>
                <a:effectLst/>
                <a:latin typeface="Menlo" panose="020B0609030804020204" pitchFamily="49" charset="0"/>
              </a:rPr>
              <a:t>Without getting too philosophical - emergence has two flavours: </a:t>
            </a:r>
            <a:r>
              <a:rPr lang="en-GB" b="0" i="1" dirty="0">
                <a:solidFill>
                  <a:srgbClr val="83D6C5"/>
                </a:solidFill>
                <a:effectLst/>
                <a:latin typeface="Menlo" panose="020B0609030804020204" pitchFamily="49" charset="0"/>
              </a:rPr>
              <a:t>_strong_</a:t>
            </a:r>
            <a:r>
              <a:rPr lang="en-GB" b="0" dirty="0">
                <a:solidFill>
                  <a:srgbClr val="D6D6DD"/>
                </a:solidFill>
                <a:effectLst/>
                <a:latin typeface="Menlo" panose="020B0609030804020204" pitchFamily="49" charset="0"/>
              </a:rPr>
              <a:t> and </a:t>
            </a:r>
            <a:r>
              <a:rPr lang="en-GB" b="0" i="1" dirty="0">
                <a:solidFill>
                  <a:srgbClr val="83D6C5"/>
                </a:solidFill>
                <a:effectLst/>
                <a:latin typeface="Menlo" panose="020B0609030804020204" pitchFamily="49" charset="0"/>
              </a:rPr>
              <a:t>_weak_</a:t>
            </a:r>
            <a:r>
              <a:rPr lang="en-GB" b="0" dirty="0">
                <a:solidFill>
                  <a:srgbClr val="D6D6DD"/>
                </a:solidFill>
                <a:effectLst/>
                <a:latin typeface="Menlo" panose="020B0609030804020204" pitchFamily="49" charset="0"/>
              </a:rPr>
              <a:t>, and can be summarised as the following</a:t>
            </a:r>
          </a:p>
          <a:p>
            <a:br>
              <a:rPr lang="en-GB" b="0" dirty="0">
                <a:solidFill>
                  <a:srgbClr val="D6D6DD"/>
                </a:solidFill>
                <a:effectLst/>
                <a:latin typeface="Menlo" panose="020B0609030804020204" pitchFamily="49" charset="0"/>
              </a:rPr>
            </a:br>
            <a:r>
              <a:rPr lang="en-GB" b="0" dirty="0">
                <a:solidFill>
                  <a:srgbClr val="F8C762"/>
                </a:solidFill>
                <a:effectLst/>
                <a:latin typeface="Menlo" panose="020B0609030804020204" pitchFamily="49" charset="0"/>
              </a:rPr>
              <a:t>**Weak Emergence**</a:t>
            </a:r>
            <a:r>
              <a:rPr lang="en-GB" b="0" dirty="0">
                <a:solidFill>
                  <a:srgbClr val="D6D6DD"/>
                </a:solidFill>
                <a:effectLst/>
                <a:latin typeface="Menlo" panose="020B0609030804020204" pitchFamily="49" charset="0"/>
              </a:rPr>
              <a:t> Weak emergence is when some newly observed property of a system is a result of the smaller, </a:t>
            </a:r>
            <a:r>
              <a:rPr lang="en-GB" b="0" dirty="0" err="1">
                <a:solidFill>
                  <a:srgbClr val="D6D6DD"/>
                </a:solidFill>
                <a:effectLst/>
                <a:latin typeface="Menlo" panose="020B0609030804020204" pitchFamily="49" charset="0"/>
              </a:rPr>
              <a:t>intereacting</a:t>
            </a:r>
            <a:r>
              <a:rPr lang="en-GB" b="0" dirty="0">
                <a:solidFill>
                  <a:srgbClr val="D6D6DD"/>
                </a:solidFill>
                <a:effectLst/>
                <a:latin typeface="Menlo" panose="020B0609030804020204" pitchFamily="49" charset="0"/>
              </a:rPr>
              <a:t> components from which it is made. For example, pressure is an emergent phenomenon. Individual particles of air do not have a number that you can attach to each one called "pressure". Instead you attach numbers like "mass" and "velocity". It is only when you consider very many particles of air that you can talk about the pressure of a box of gas. You cannot predict pressure just by observing a single particle, and given a bunch of masses and velocities, pressure might not be immediately obvious. However, you </a:t>
            </a:r>
            <a:r>
              <a:rPr lang="en-GB" b="0" i="1" dirty="0">
                <a:solidFill>
                  <a:srgbClr val="83D6C5"/>
                </a:solidFill>
                <a:effectLst/>
                <a:latin typeface="Menlo" panose="020B0609030804020204" pitchFamily="49" charset="0"/>
              </a:rPr>
              <a:t>_can_</a:t>
            </a:r>
            <a:r>
              <a:rPr lang="en-GB" b="0" dirty="0">
                <a:solidFill>
                  <a:srgbClr val="D6D6DD"/>
                </a:solidFill>
                <a:effectLst/>
                <a:latin typeface="Menlo" panose="020B0609030804020204" pitchFamily="49" charset="0"/>
              </a:rPr>
              <a:t> derive pressure laws (like the ideal gas law), from statistical mechanics (in face, you can derive it from quantum mechanics as well) or from simulations.</a:t>
            </a:r>
          </a:p>
          <a:p>
            <a:br>
              <a:rPr lang="en-GB" b="0" dirty="0">
                <a:solidFill>
                  <a:srgbClr val="D6D6DD"/>
                </a:solidFill>
                <a:effectLst/>
                <a:latin typeface="Menlo" panose="020B0609030804020204" pitchFamily="49" charset="0"/>
              </a:rPr>
            </a:br>
            <a:r>
              <a:rPr lang="en-GB" b="0" dirty="0">
                <a:solidFill>
                  <a:srgbClr val="F8C762"/>
                </a:solidFill>
                <a:effectLst/>
                <a:latin typeface="Menlo" panose="020B0609030804020204" pitchFamily="49" charset="0"/>
              </a:rPr>
              <a:t>**Strong Emergence**</a:t>
            </a:r>
            <a:r>
              <a:rPr lang="en-GB" b="0" dirty="0">
                <a:solidFill>
                  <a:srgbClr val="D6D6DD"/>
                </a:solidFill>
                <a:effectLst/>
                <a:latin typeface="Menlo" panose="020B0609030804020204" pitchFamily="49" charset="0"/>
              </a:rPr>
              <a:t> Crucially, in weak emergence, the individual components interacting to form the new thing retain independence. If not, then the emergence is said to be strong. Weak emergence is when new properties emerge as a result of the interactions of the components, whereas strong emergence describes a type of downward causal action of the high-level system on the components, and the properties are irreducible to the components, and therefore cannot be simulated or derived. There are no examples of strongly emergent systems in physics.</a:t>
            </a:r>
          </a:p>
          <a:p>
            <a:endParaRPr lang="en-US" dirty="0"/>
          </a:p>
          <a:p>
            <a:r>
              <a:rPr lang="en-GB" b="0" dirty="0">
                <a:solidFill>
                  <a:srgbClr val="D6D6DD"/>
                </a:solidFill>
                <a:effectLst/>
                <a:latin typeface="Menlo" panose="020B0609030804020204" pitchFamily="49" charset="0"/>
              </a:rPr>
              <a:t>How does this relate to LLMS!? Emergence is strongly scale dependent: when we are looking at the small scale (like the individual gas particles), we do not see certain properties; we only see them when the system is big enough.</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In the same way, LLMs are simply not capable of certain tasks at a small scale. Only when the models become large enough do certain properties emergence.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6D6DD"/>
                </a:solidFill>
                <a:effectLst/>
                <a:latin typeface="Menlo" panose="020B0609030804020204" pitchFamily="49" charset="0"/>
              </a:rPr>
              <a:t>In the above image, taken from [</a:t>
            </a:r>
            <a:r>
              <a:rPr lang="en-GB" b="0" dirty="0">
                <a:solidFill>
                  <a:srgbClr val="AAA0FA"/>
                </a:solidFill>
                <a:effectLst/>
                <a:latin typeface="Menlo" panose="020B0609030804020204" pitchFamily="49" charset="0"/>
              </a:rPr>
              <a:t>Emergent Abilities of Large Language Models, Wei et al</a:t>
            </a:r>
            <a:r>
              <a:rPr lang="en-GB" b="0" dirty="0">
                <a:solidFill>
                  <a:srgbClr val="D6D6DD"/>
                </a:solidFill>
                <a:effectLst/>
                <a:latin typeface="Menlo" panose="020B0609030804020204" pitchFamily="49" charset="0"/>
              </a:rPr>
              <a:t>](</a:t>
            </a:r>
            <a:r>
              <a:rPr lang="en-GB" b="0" dirty="0">
                <a:solidFill>
                  <a:srgbClr val="83D6C5"/>
                </a:solidFill>
                <a:effectLst/>
                <a:latin typeface="Menlo" panose="020B0609030804020204" pitchFamily="49" charset="0"/>
              </a:rPr>
              <a:t>https://</a:t>
            </a:r>
            <a:r>
              <a:rPr lang="en-GB" b="0" dirty="0" err="1">
                <a:solidFill>
                  <a:srgbClr val="83D6C5"/>
                </a:solidFill>
                <a:effectLst/>
                <a:latin typeface="Menlo" panose="020B0609030804020204" pitchFamily="49" charset="0"/>
              </a:rPr>
              <a:t>arxiv.org</a:t>
            </a:r>
            <a:r>
              <a:rPr lang="en-GB" b="0" dirty="0">
                <a:solidFill>
                  <a:srgbClr val="83D6C5"/>
                </a:solidFill>
                <a:effectLst/>
                <a:latin typeface="Menlo" panose="020B0609030804020204" pitchFamily="49" charset="0"/>
              </a:rPr>
              <a:t>/abs/2206.07682</a:t>
            </a:r>
            <a:r>
              <a:rPr lang="en-GB" b="0" dirty="0">
                <a:solidFill>
                  <a:srgbClr val="D6D6DD"/>
                </a:solidFill>
                <a:effectLst/>
                <a:latin typeface="Menlo" panose="020B0609030804020204" pitchFamily="49" charset="0"/>
              </a:rPr>
              <a:t>), shows the sudden emergence of certain abilities as the model size grows.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6D6DD"/>
                </a:solidFill>
                <a:effectLst/>
                <a:latin typeface="Menlo" panose="020B0609030804020204" pitchFamily="49" charset="0"/>
              </a:rPr>
              <a:t>However, other groups have called these emergent properties a "[</a:t>
            </a:r>
            <a:r>
              <a:rPr lang="en-GB" b="0" dirty="0">
                <a:solidFill>
                  <a:srgbClr val="AAA0FA"/>
                </a:solidFill>
                <a:effectLst/>
                <a:latin typeface="Menlo" panose="020B0609030804020204" pitchFamily="49" charset="0"/>
              </a:rPr>
              <a:t>mirage</a:t>
            </a:r>
            <a:r>
              <a:rPr lang="en-GB" b="0" dirty="0">
                <a:solidFill>
                  <a:srgbClr val="D6D6DD"/>
                </a:solidFill>
                <a:effectLst/>
                <a:latin typeface="Menlo" panose="020B0609030804020204" pitchFamily="49" charset="0"/>
              </a:rPr>
              <a:t>](</a:t>
            </a:r>
            <a:r>
              <a:rPr lang="en-GB" b="0" dirty="0">
                <a:solidFill>
                  <a:srgbClr val="83D6C5"/>
                </a:solidFill>
                <a:effectLst/>
                <a:latin typeface="Menlo" panose="020B0609030804020204" pitchFamily="49" charset="0"/>
              </a:rPr>
              <a:t>https://</a:t>
            </a:r>
            <a:r>
              <a:rPr lang="en-GB" b="0" dirty="0" err="1">
                <a:solidFill>
                  <a:srgbClr val="83D6C5"/>
                </a:solidFill>
                <a:effectLst/>
                <a:latin typeface="Menlo" panose="020B0609030804020204" pitchFamily="49" charset="0"/>
              </a:rPr>
              <a:t>arxiv.org</a:t>
            </a:r>
            <a:r>
              <a:rPr lang="en-GB" b="0" dirty="0">
                <a:solidFill>
                  <a:srgbClr val="83D6C5"/>
                </a:solidFill>
                <a:effectLst/>
                <a:latin typeface="Menlo" panose="020B0609030804020204" pitchFamily="49" charset="0"/>
              </a:rPr>
              <a:t>/pdf/2304.15004</a:t>
            </a:r>
            <a:r>
              <a:rPr lang="en-GB" b="0" dirty="0">
                <a:solidFill>
                  <a:srgbClr val="D6D6DD"/>
                </a:solidFill>
                <a:effectLst/>
                <a:latin typeface="Menlo" panose="020B0609030804020204" pitchFamily="49" charset="0"/>
              </a:rPr>
              <a:t>)": for a particular task and model family, emergence appears to be a result of the choice of metric - namely whether they are nonlinear or discontinuous, or linear or continuous.</a:t>
            </a:r>
          </a:p>
          <a:p>
            <a:endParaRPr lang="en-US" dirty="0"/>
          </a:p>
          <a:p>
            <a:r>
              <a:rPr lang="en-GB" b="0" dirty="0">
                <a:solidFill>
                  <a:srgbClr val="D6D6DD"/>
                </a:solidFill>
                <a:effectLst/>
                <a:latin typeface="Menlo" panose="020B0609030804020204" pitchFamily="49" charset="0"/>
              </a:rPr>
              <a:t>What is undeniable, is that LLMs exhibit capabilities that were not obvious from the simple next-token prediction task, including:</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1. </a:t>
            </a:r>
            <a:r>
              <a:rPr lang="en-GB" b="0" dirty="0">
                <a:solidFill>
                  <a:srgbClr val="F8C762"/>
                </a:solidFill>
                <a:effectLst/>
                <a:latin typeface="Menlo" panose="020B0609030804020204" pitchFamily="49" charset="0"/>
              </a:rPr>
              <a:t>**In-context Learning**</a:t>
            </a:r>
            <a:r>
              <a:rPr lang="en-GB" b="0" dirty="0">
                <a:solidFill>
                  <a:srgbClr val="D6D6DD"/>
                </a:solidFill>
                <a:effectLst/>
                <a:latin typeface="Menlo" panose="020B0609030804020204" pitchFamily="49" charset="0"/>
              </a:rPr>
              <a:t> Larger models demonstrate the ability to learn from examples given in the prompt, a capability not explicitly trained for.</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2. </a:t>
            </a:r>
            <a:r>
              <a:rPr lang="en-GB" b="0" dirty="0">
                <a:solidFill>
                  <a:srgbClr val="F8C762"/>
                </a:solidFill>
                <a:effectLst/>
                <a:latin typeface="Menlo" panose="020B0609030804020204" pitchFamily="49" charset="0"/>
              </a:rPr>
              <a:t>**Chain-of-Thought Reasoning**</a:t>
            </a:r>
            <a:r>
              <a:rPr lang="en-GB" b="0" dirty="0">
                <a:solidFill>
                  <a:srgbClr val="D6D6DD"/>
                </a:solidFill>
                <a:effectLst/>
                <a:latin typeface="Menlo" panose="020B0609030804020204" pitchFamily="49" charset="0"/>
              </a:rPr>
              <a:t> Some large models can perform multi-step reasoning when prompted correctly, even though they weren't explicitly trained on such tasks.</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3. </a:t>
            </a:r>
            <a:r>
              <a:rPr lang="en-GB" b="0" dirty="0">
                <a:solidFill>
                  <a:srgbClr val="F8C762"/>
                </a:solidFill>
                <a:effectLst/>
                <a:latin typeface="Menlo" panose="020B0609030804020204" pitchFamily="49" charset="0"/>
              </a:rPr>
              <a:t>**Zero-shot Task Performance**</a:t>
            </a:r>
            <a:r>
              <a:rPr lang="en-GB" b="0" dirty="0">
                <a:solidFill>
                  <a:srgbClr val="D6D6DD"/>
                </a:solidFill>
                <a:effectLst/>
                <a:latin typeface="Menlo" panose="020B0609030804020204" pitchFamily="49" charset="0"/>
              </a:rPr>
              <a:t> The ability to perform tasks without specific training examples, solely based on natural language instructions.</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4. </a:t>
            </a:r>
            <a:r>
              <a:rPr lang="en-GB" b="0">
                <a:solidFill>
                  <a:srgbClr val="F8C762"/>
                </a:solidFill>
                <a:effectLst/>
                <a:latin typeface="Menlo" panose="020B0609030804020204" pitchFamily="49" charset="0"/>
              </a:rPr>
              <a:t>**Multilingual Capabilities**</a:t>
            </a:r>
            <a:r>
              <a:rPr lang="en-GB" b="0">
                <a:solidFill>
                  <a:srgbClr val="D6D6DD"/>
                </a:solidFill>
                <a:effectLst/>
                <a:latin typeface="Menlo" panose="020B0609030804020204" pitchFamily="49" charset="0"/>
              </a:rPr>
              <a:t> Models trained primarily on English sometimes develop capabilities in other languages, even without extensive multilingual training data.</a:t>
            </a:r>
          </a:p>
        </p:txBody>
      </p:sp>
      <p:sp>
        <p:nvSpPr>
          <p:cNvPr id="4" name="Slide Number Placeholder 3"/>
          <p:cNvSpPr>
            <a:spLocks noGrp="1"/>
          </p:cNvSpPr>
          <p:nvPr>
            <p:ph type="sldNum" sz="quarter" idx="5"/>
          </p:nvPr>
        </p:nvSpPr>
        <p:spPr/>
        <p:txBody>
          <a:bodyPr/>
          <a:lstStyle/>
          <a:p>
            <a:fld id="{6184AF57-4BD4-7D48-A093-6530DDD8C062}" type="slidenum">
              <a:rPr lang="en-US" smtClean="0"/>
              <a:t>30</a:t>
            </a:fld>
            <a:endParaRPr lang="en-US"/>
          </a:p>
        </p:txBody>
      </p:sp>
    </p:spTree>
    <p:extLst>
      <p:ext uri="{BB962C8B-B14F-4D97-AF65-F5344CB8AC3E}">
        <p14:creationId xmlns:p14="http://schemas.microsoft.com/office/powerpoint/2010/main" val="370696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EC7A-F403-F18D-3056-DB23F2F06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AE426-0DDE-D183-6A20-E4197D5B8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84F23-1194-9016-6DFA-74D526AC96A5}"/>
              </a:ext>
            </a:extLst>
          </p:cNvPr>
          <p:cNvSpPr>
            <a:spLocks noGrp="1"/>
          </p:cNvSpPr>
          <p:nvPr>
            <p:ph type="body" idx="1"/>
          </p:nvPr>
        </p:nvSpPr>
        <p:spPr/>
        <p:txBody>
          <a:bodyPr/>
          <a:lstStyle/>
          <a:p>
            <a:r>
              <a:rPr lang="en-US"/>
              <a:t>.</a:t>
            </a:r>
          </a:p>
        </p:txBody>
      </p:sp>
      <p:sp>
        <p:nvSpPr>
          <p:cNvPr id="4" name="Slide Number Placeholder 3">
            <a:extLst>
              <a:ext uri="{FF2B5EF4-FFF2-40B4-BE49-F238E27FC236}">
                <a16:creationId xmlns:a16="http://schemas.microsoft.com/office/drawing/2014/main" id="{AE1842BD-253B-7855-A56F-776ECD43DDA8}"/>
              </a:ext>
            </a:extLst>
          </p:cNvPr>
          <p:cNvSpPr>
            <a:spLocks noGrp="1"/>
          </p:cNvSpPr>
          <p:nvPr>
            <p:ph type="sldNum" sz="quarter" idx="5"/>
          </p:nvPr>
        </p:nvSpPr>
        <p:spPr/>
        <p:txBody>
          <a:bodyPr/>
          <a:lstStyle/>
          <a:p>
            <a:fld id="{FE27E4C1-A6EC-8946-BBCD-755D8945F25F}" type="slidenum">
              <a:rPr lang="en-US" smtClean="0"/>
              <a:t>31</a:t>
            </a:fld>
            <a:endParaRPr lang="en-US"/>
          </a:p>
        </p:txBody>
      </p:sp>
    </p:spTree>
    <p:extLst>
      <p:ext uri="{BB962C8B-B14F-4D97-AF65-F5344CB8AC3E}">
        <p14:creationId xmlns:p14="http://schemas.microsoft.com/office/powerpoint/2010/main" val="3083215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4AF57-4BD4-7D48-A093-6530DDD8C062}" type="slidenum">
              <a:rPr lang="en-US" smtClean="0"/>
              <a:t>32</a:t>
            </a:fld>
            <a:endParaRPr lang="en-US"/>
          </a:p>
        </p:txBody>
      </p:sp>
    </p:spTree>
    <p:extLst>
      <p:ext uri="{BB962C8B-B14F-4D97-AF65-F5344CB8AC3E}">
        <p14:creationId xmlns:p14="http://schemas.microsoft.com/office/powerpoint/2010/main" val="1763454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a brief intro to the people from accelerate who are in some way involved in this course.</a:t>
            </a:r>
          </a:p>
          <a:p>
            <a:endParaRPr lang="en-US" dirty="0">
              <a:ea typeface="Calibri"/>
              <a:cs typeface="Calibri"/>
            </a:endParaRPr>
          </a:p>
          <a:p>
            <a:r>
              <a:rPr lang="en-US" dirty="0">
                <a:ea typeface="Calibri"/>
                <a:cs typeface="Calibri"/>
              </a:rPr>
              <a:t>Catherine and myself on the right. And Katie and Caroline who you would've met coming in, who put in an enormous amount of effort organizing the course. And in addition we have a couple of researchers from Accelerate attending the course as well.</a:t>
            </a:r>
          </a:p>
          <a:p>
            <a:endParaRPr lang="en-US" dirty="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come from a Physics background, where I worked in condensed matter, thin films, and nano and atomic scale devices, and using novel devices to do machine learning. So I approached machine learning from the direction of a researcher with some coding knowledge, but then machine learning and software engineering gradually took over my life. I worked for groups at the University of Canterbury and the University of Auckland implementing machine learning algorithms for their devices. Over the last year, about 90% of my work has been large language model focused.</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6184AF57-4BD4-7D48-A093-6530DDD8C062}" type="slidenum">
              <a:rPr lang="en-US" smtClean="0"/>
              <a:t>4</a:t>
            </a:fld>
            <a:endParaRPr lang="en-US"/>
          </a:p>
        </p:txBody>
      </p:sp>
    </p:spTree>
    <p:extLst>
      <p:ext uri="{BB962C8B-B14F-4D97-AF65-F5344CB8AC3E}">
        <p14:creationId xmlns:p14="http://schemas.microsoft.com/office/powerpoint/2010/main" val="302251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overview of the Accelerate program.</a:t>
            </a:r>
          </a:p>
          <a:p>
            <a:r>
              <a:rPr lang="en-US" dirty="0"/>
              <a:t>Essentially, our driving goal is to help researchers use AI in their research. It says here that we pursue research at the interface of AI and Science, and you might think that this is limited to the typical STEM subjects, but actually it isn’t. We’re finding more and more that researchers from the Humanities want to utilize machine learning methods, and we’re having to reassess what we think of as traditional science.</a:t>
            </a:r>
          </a:p>
          <a:p>
            <a:endParaRPr lang="en-US" dirty="0"/>
          </a:p>
          <a:p>
            <a:r>
              <a:rPr lang="en-US" dirty="0"/>
              <a:t>We are ultimately here to facilitate this process of integrating AI into research.</a:t>
            </a:r>
          </a:p>
          <a:p>
            <a:endParaRPr lang="en-US" dirty="0"/>
          </a:p>
          <a:p>
            <a:r>
              <a:rPr lang="en-US" dirty="0"/>
              <a:t>Just a brief about us:</a:t>
            </a:r>
          </a:p>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5</a:t>
            </a:fld>
            <a:endParaRPr lang="en-US"/>
          </a:p>
        </p:txBody>
      </p:sp>
    </p:spTree>
    <p:extLst>
      <p:ext uri="{BB962C8B-B14F-4D97-AF65-F5344CB8AC3E}">
        <p14:creationId xmlns:p14="http://schemas.microsoft.com/office/powerpoint/2010/main" val="322132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end of this course, you’ll have the opportunity to provide us with feedback, which is very important to us. If you could take the time to fill it out, then we really would appreciate it.</a:t>
            </a:r>
          </a:p>
        </p:txBody>
      </p:sp>
      <p:sp>
        <p:nvSpPr>
          <p:cNvPr id="4" name="Slide Number Placeholder 3"/>
          <p:cNvSpPr>
            <a:spLocks noGrp="1"/>
          </p:cNvSpPr>
          <p:nvPr>
            <p:ph type="sldNum" sz="quarter" idx="5"/>
          </p:nvPr>
        </p:nvSpPr>
        <p:spPr/>
        <p:txBody>
          <a:bodyPr/>
          <a:lstStyle/>
          <a:p>
            <a:fld id="{6184AF57-4BD4-7D48-A093-6530DDD8C062}" type="slidenum">
              <a:rPr lang="en-US" smtClean="0"/>
              <a:t>6</a:t>
            </a:fld>
            <a:endParaRPr lang="en-US"/>
          </a:p>
        </p:txBody>
      </p:sp>
    </p:spTree>
    <p:extLst>
      <p:ext uri="{BB962C8B-B14F-4D97-AF65-F5344CB8AC3E}">
        <p14:creationId xmlns:p14="http://schemas.microsoft.com/office/powerpoint/2010/main" val="2429773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cover these things in the first section. But first I would really like to know what you all know about LLMs. In front of you, you will find some paper, and pens. If you could divide into groups and try and answer the following questions:</a:t>
            </a:r>
          </a:p>
        </p:txBody>
      </p:sp>
      <p:sp>
        <p:nvSpPr>
          <p:cNvPr id="4" name="Slide Number Placeholder 3"/>
          <p:cNvSpPr>
            <a:spLocks noGrp="1"/>
          </p:cNvSpPr>
          <p:nvPr>
            <p:ph type="sldNum" sz="quarter" idx="5"/>
          </p:nvPr>
        </p:nvSpPr>
        <p:spPr/>
        <p:txBody>
          <a:bodyPr/>
          <a:lstStyle/>
          <a:p>
            <a:fld id="{6184AF57-4BD4-7D48-A093-6530DDD8C062}" type="slidenum">
              <a:rPr lang="en-US" smtClean="0"/>
              <a:t>8</a:t>
            </a:fld>
            <a:endParaRPr lang="en-US"/>
          </a:p>
        </p:txBody>
      </p:sp>
    </p:spTree>
    <p:extLst>
      <p:ext uri="{BB962C8B-B14F-4D97-AF65-F5344CB8AC3E}">
        <p14:creationId xmlns:p14="http://schemas.microsoft.com/office/powerpoint/2010/main" val="3619438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about 15 minutes.</a:t>
            </a:r>
          </a:p>
        </p:txBody>
      </p:sp>
      <p:sp>
        <p:nvSpPr>
          <p:cNvPr id="4" name="Slide Number Placeholder 3"/>
          <p:cNvSpPr>
            <a:spLocks noGrp="1"/>
          </p:cNvSpPr>
          <p:nvPr>
            <p:ph type="sldNum" sz="quarter" idx="5"/>
          </p:nvPr>
        </p:nvSpPr>
        <p:spPr/>
        <p:txBody>
          <a:bodyPr/>
          <a:lstStyle/>
          <a:p>
            <a:fld id="{FE27E4C1-A6EC-8946-BBCD-755D8945F25F}" type="slidenum">
              <a:rPr lang="en-US" smtClean="0"/>
              <a:t>9</a:t>
            </a:fld>
            <a:endParaRPr lang="en-US"/>
          </a:p>
        </p:txBody>
      </p:sp>
    </p:spTree>
    <p:extLst>
      <p:ext uri="{BB962C8B-B14F-4D97-AF65-F5344CB8AC3E}">
        <p14:creationId xmlns:p14="http://schemas.microsoft.com/office/powerpoint/2010/main" val="200964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LLMs come in all shapes and sizes. Here we have Llama, one of the biggest open source models currently available, and on the right is BERT, one of the early language models. I really love this image, because even though there is this giant hulking gorilla-like Llama in the background, you still get the impression that it's actually Bert that's in charge in this image.</a:t>
            </a:r>
          </a:p>
          <a:p>
            <a:endParaRPr lang="en-US"/>
          </a:p>
          <a:p>
            <a:r>
              <a:rPr lang="en-US" dirty="0"/>
              <a:t>Although the architectures are quite different in terms of size, detail, components, and task, they both use the same fundamental building blocks. Before we really get into the details, I just want to take some time to define some common terms, just so we’re all on the same page.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FE27E4C1-A6EC-8946-BBCD-755D8945F25F}" type="slidenum">
              <a:rPr lang="en-US" smtClean="0"/>
              <a:t>10</a:t>
            </a:fld>
            <a:endParaRPr lang="en-US"/>
          </a:p>
        </p:txBody>
      </p:sp>
    </p:spTree>
    <p:extLst>
      <p:ext uri="{BB962C8B-B14F-4D97-AF65-F5344CB8AC3E}">
        <p14:creationId xmlns:p14="http://schemas.microsoft.com/office/powerpoint/2010/main" val="3543945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latin typeface="Helvetica"/>
                <a:cs typeface="Helvetica"/>
              </a:rPr>
              <a:t>Here are some definitions, so that we’re all on the same page.</a:t>
            </a:r>
          </a:p>
          <a:p>
            <a:endParaRPr lang="en-US" b="1" i="1" dirty="0">
              <a:solidFill>
                <a:srgbClr val="404040"/>
              </a:solidFill>
              <a:latin typeface="Helvetica"/>
              <a:cs typeface="Helvetica"/>
            </a:endParaRPr>
          </a:p>
          <a:p>
            <a:r>
              <a:rPr lang="en-US" b="1" i="1" dirty="0">
                <a:solidFill>
                  <a:srgbClr val="404040"/>
                </a:solidFill>
                <a:latin typeface="Helvetica"/>
                <a:cs typeface="Helvetica"/>
              </a:rPr>
              <a:t>Model</a:t>
            </a:r>
            <a:r>
              <a:rPr lang="en-US" dirty="0">
                <a:solidFill>
                  <a:srgbClr val="404040"/>
                </a:solidFill>
                <a:latin typeface="Helvetica"/>
                <a:cs typeface="Helvetica"/>
              </a:rPr>
              <a:t> The thing you train and use to generate text. It is the combination of an architecture – a collection of neurons – and the weights – the connection strengths between those neurons.</a:t>
            </a:r>
          </a:p>
          <a:p>
            <a:endParaRPr lang="en-US" dirty="0">
              <a:solidFill>
                <a:srgbClr val="404040"/>
              </a:solidFill>
              <a:latin typeface="Helvetica"/>
              <a:cs typeface="Helvetica"/>
            </a:endParaRPr>
          </a:p>
          <a:p>
            <a:r>
              <a:rPr lang="en-US" b="1" i="1" dirty="0">
                <a:solidFill>
                  <a:srgbClr val="404040"/>
                </a:solidFill>
              </a:rPr>
              <a:t>Architecture</a:t>
            </a:r>
            <a:r>
              <a:rPr lang="en-US" dirty="0">
                <a:solidFill>
                  <a:srgbClr val="404040"/>
                </a:solidFill>
              </a:rPr>
              <a:t> The structure of the model. We talk about things like encoders and decoders, the numbers of layers, residual connections. This can be high-level, or it can be quite low-level (number of embedding dimensions for example)</a:t>
            </a:r>
            <a:endParaRPr lang="en-US" dirty="0">
              <a:solidFill>
                <a:srgbClr val="404040"/>
              </a:solidFill>
              <a:ea typeface="Calibri"/>
              <a:cs typeface="Calibri"/>
            </a:endParaRPr>
          </a:p>
          <a:p>
            <a:endParaRPr lang="en-US" dirty="0">
              <a:solidFill>
                <a:srgbClr val="404040"/>
              </a:solidFill>
            </a:endParaRPr>
          </a:p>
          <a:p>
            <a:r>
              <a:rPr lang="en-US" b="1" i="1" dirty="0">
                <a:solidFill>
                  <a:srgbClr val="404040"/>
                </a:solidFill>
                <a:latin typeface="Helvetica"/>
                <a:cs typeface="Helvetica"/>
              </a:rPr>
              <a:t>Parameters</a:t>
            </a:r>
            <a:r>
              <a:rPr lang="en-US" dirty="0">
                <a:solidFill>
                  <a:srgbClr val="404040"/>
                </a:solidFill>
                <a:latin typeface="Helvetica"/>
                <a:cs typeface="Helvetica"/>
              </a:rPr>
              <a:t> (or weights) The internal knobs and dials that get altered during the course of training. They are typically the connection strengths between artificial “neurons”. Smaller models like BERT will have a few hundred million parameters, but the big ones, like Llama, might have billions or even trillions…</a:t>
            </a:r>
          </a:p>
          <a:p>
            <a:endParaRPr lang="en-US" dirty="0">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Context</a:t>
            </a:r>
            <a:r>
              <a:rPr lang="en-US" dirty="0">
                <a:solidFill>
                  <a:srgbClr val="404040"/>
                </a:solidFill>
                <a:latin typeface="Helvetica"/>
                <a:cs typeface="Helvetica"/>
              </a:rPr>
              <a:t> The input to the LLM. An example might be, suppose want to do masked token prediction. This would be something like “The &lt;MASK&gt; sat on the mat”, the context in this case is exactly that: “The &lt;MASK&gt; sat on the mat”. If you want to do next token prediction you might have “The cat sat on the”, and the context is ”The cat sat on the”. In the context of LLMs like ChatGPT, the context is also information that you give the model before your actual prompt.</a:t>
            </a:r>
          </a:p>
          <a:p>
            <a:endParaRPr lang="en-US" dirty="0">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Embedding</a:t>
            </a:r>
            <a:r>
              <a:rPr lang="en-US" dirty="0">
                <a:solidFill>
                  <a:srgbClr val="404040"/>
                </a:solidFill>
                <a:latin typeface="Helvetica"/>
                <a:cs typeface="Helvetica"/>
              </a:rPr>
              <a:t> A high-dimensional representation of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404040"/>
              </a:solidFill>
              <a:latin typeface="Helvetica"/>
              <a:cs typeface="Helvetica"/>
            </a:endParaRPr>
          </a:p>
          <a:p>
            <a:r>
              <a:rPr lang="en-US" b="1" i="1" dirty="0">
                <a:solidFill>
                  <a:srgbClr val="404040"/>
                </a:solidFill>
                <a:latin typeface="Helvetica"/>
                <a:cs typeface="Helvetica"/>
              </a:rPr>
              <a:t>Token</a:t>
            </a:r>
            <a:r>
              <a:rPr lang="en-US" dirty="0">
                <a:solidFill>
                  <a:srgbClr val="404040"/>
                </a:solidFill>
                <a:latin typeface="Helvetica"/>
                <a:cs typeface="Helvetica"/>
              </a:rPr>
              <a:t> </a:t>
            </a:r>
            <a:r>
              <a:rPr lang="en-US" dirty="0">
                <a:solidFill>
                  <a:srgbClr val="404040"/>
                </a:solidFill>
              </a:rPr>
              <a:t>The broken up components of a piece of text, leading to an encoding of that text. You can’t feed text into a large language model. Text is a particular datatype called a string, and machine learning models don’t understand strings, they only understand numbers, which we call </a:t>
            </a:r>
            <a:r>
              <a:rPr lang="en-US" dirty="0" err="1">
                <a:solidFill>
                  <a:srgbClr val="404040"/>
                </a:solidFill>
              </a:rPr>
              <a:t>ints</a:t>
            </a:r>
            <a:r>
              <a:rPr lang="en-US" dirty="0">
                <a:solidFill>
                  <a:srgbClr val="404040"/>
                </a:solidFill>
              </a:rPr>
              <a:t> and floats (which we’ll get into when we talk about quantization later). A really simple example of how to tokenize text is to have a lookup table. The first word in the dictionary, (maybe Aardvark?), would correspond to the number 1. We also have a number of ”special tokens” which encode things like the start of the end of a sentence.</a:t>
            </a:r>
            <a:endParaRPr lang="en-US" dirty="0">
              <a:solidFill>
                <a:srgbClr val="404040"/>
              </a:solidFill>
              <a:ea typeface="Calibri"/>
              <a:cs typeface="Calibri"/>
            </a:endParaRPr>
          </a:p>
          <a:p>
            <a:endParaRPr lang="en-US" dirty="0">
              <a:solidFill>
                <a:srgbClr val="404040"/>
              </a:solidFill>
              <a:latin typeface="Helvetica"/>
              <a:cs typeface="Helvetica"/>
            </a:endParaRPr>
          </a:p>
          <a:p>
            <a:r>
              <a:rPr lang="en-US" b="1" i="1" dirty="0">
                <a:solidFill>
                  <a:srgbClr val="235EE2"/>
                </a:solidFill>
              </a:rPr>
              <a:t>Pretraining</a:t>
            </a:r>
            <a:r>
              <a:rPr lang="en-US" dirty="0">
                <a:solidFill>
                  <a:srgbClr val="404040"/>
                </a:solidFill>
              </a:rPr>
              <a:t> The first stage of training the LLM, and usually the most expensive.</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Finetuning</a:t>
            </a:r>
            <a:r>
              <a:rPr lang="en-US" dirty="0">
                <a:solidFill>
                  <a:srgbClr val="404040"/>
                </a:solidFill>
              </a:rPr>
              <a:t> Training the LLM to do a particular task.</a:t>
            </a:r>
            <a:endParaRPr lang="en-US" dirty="0">
              <a:solidFill>
                <a:srgbClr val="404040"/>
              </a:solidFill>
              <a:ea typeface="Calibri"/>
              <a:cs typeface="Calibri"/>
            </a:endParaRPr>
          </a:p>
          <a:p>
            <a:endParaRPr lang="en-US" dirty="0">
              <a:solidFill>
                <a:srgbClr val="40404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rPr>
              <a:t>Inference</a:t>
            </a:r>
            <a:r>
              <a:rPr lang="en-US" dirty="0">
                <a:solidFill>
                  <a:srgbClr val="404040"/>
                </a:solidFill>
              </a:rPr>
              <a:t> The act of calling the model for text generation. So the model has been trained, and you are using it to do the task that you want.</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Quantization</a:t>
            </a:r>
            <a:r>
              <a:rPr lang="en-US" dirty="0">
                <a:solidFill>
                  <a:srgbClr val="404040"/>
                </a:solidFill>
              </a:rPr>
              <a:t> Reducing the size of a model. There are many reasons why you might want to reduce the size of a model – you might want faster inference times, or you might want to reduce the memory footprint.</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Source</a:t>
            </a:r>
            <a:r>
              <a:rPr lang="en-US" dirty="0">
                <a:solidFill>
                  <a:srgbClr val="404040"/>
                </a:solidFill>
              </a:rPr>
              <a:t> The availability of the model (can be open or closed). In addition, a company might release the weights, but give no information about the training data. Or they might release the architecture…but not the weights.</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Modality</a:t>
            </a:r>
            <a:r>
              <a:rPr lang="en-US" dirty="0">
                <a:solidFill>
                  <a:srgbClr val="404040"/>
                </a:solidFill>
              </a:rPr>
              <a:t> Defined by the type of data the model is trained on (e.g. text or images). Some models are multi-model, like GPT4.</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API</a:t>
            </a:r>
            <a:r>
              <a:rPr lang="en-US" dirty="0">
                <a:solidFill>
                  <a:srgbClr val="404040"/>
                </a:solidFill>
              </a:rPr>
              <a:t> (Application Programming Interface) The means by which you can interact with a model. A company like OpenAI, which train a model, and then host it on a server</a:t>
            </a:r>
            <a:endParaRPr lang="en-US" dirty="0">
              <a:solidFill>
                <a:srgbClr val="404040"/>
              </a:solidFill>
              <a:latin typeface="Helvetica"/>
              <a:cs typeface="Helvetica"/>
            </a:endParaRP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11</a:t>
            </a:fld>
            <a:endParaRPr lang="en-US"/>
          </a:p>
        </p:txBody>
      </p:sp>
    </p:spTree>
    <p:extLst>
      <p:ext uri="{BB962C8B-B14F-4D97-AF65-F5344CB8AC3E}">
        <p14:creationId xmlns:p14="http://schemas.microsoft.com/office/powerpoint/2010/main" val="2657261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83A0-262B-BDD7-E4F9-BB5356A1D14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B149E91-6CBB-A7D1-6B9E-19239CB49B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2BD6AAC-D6D9-B031-EF1A-9AE50104965D}"/>
              </a:ext>
            </a:extLst>
          </p:cNvPr>
          <p:cNvSpPr>
            <a:spLocks noGrp="1"/>
          </p:cNvSpPr>
          <p:nvPr>
            <p:ph type="dt" sz="half" idx="10"/>
          </p:nvPr>
        </p:nvSpPr>
        <p:spPr/>
        <p:txBody>
          <a:bodyPr/>
          <a:lstStyle/>
          <a:p>
            <a:fld id="{4856076E-0B2B-5F48-AEA8-24625ADC8DF9}" type="datetimeFigureOut">
              <a:rPr lang="en-US" smtClean="0"/>
              <a:t>10/2/24</a:t>
            </a:fld>
            <a:endParaRPr lang="en-US"/>
          </a:p>
        </p:txBody>
      </p:sp>
      <p:sp>
        <p:nvSpPr>
          <p:cNvPr id="5" name="Footer Placeholder 4">
            <a:extLst>
              <a:ext uri="{FF2B5EF4-FFF2-40B4-BE49-F238E27FC236}">
                <a16:creationId xmlns:a16="http://schemas.microsoft.com/office/drawing/2014/main" id="{DEB65EB6-951B-3CED-17AE-0D55A978E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33FA2-99C9-7D44-5ACA-FA10FA1A4430}"/>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3994555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0199-DD31-7BA9-7419-3994574826A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B44C633-41FE-0201-42CE-BDE52348553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F21F85A-3EE8-7EF7-1073-FE6A071E5847}"/>
              </a:ext>
            </a:extLst>
          </p:cNvPr>
          <p:cNvSpPr>
            <a:spLocks noGrp="1"/>
          </p:cNvSpPr>
          <p:nvPr>
            <p:ph type="dt" sz="half" idx="10"/>
          </p:nvPr>
        </p:nvSpPr>
        <p:spPr/>
        <p:txBody>
          <a:bodyPr/>
          <a:lstStyle/>
          <a:p>
            <a:fld id="{4856076E-0B2B-5F48-AEA8-24625ADC8DF9}" type="datetimeFigureOut">
              <a:rPr lang="en-US" smtClean="0"/>
              <a:t>10/2/24</a:t>
            </a:fld>
            <a:endParaRPr lang="en-US"/>
          </a:p>
        </p:txBody>
      </p:sp>
      <p:sp>
        <p:nvSpPr>
          <p:cNvPr id="5" name="Footer Placeholder 4">
            <a:extLst>
              <a:ext uri="{FF2B5EF4-FFF2-40B4-BE49-F238E27FC236}">
                <a16:creationId xmlns:a16="http://schemas.microsoft.com/office/drawing/2014/main" id="{6E7CB492-B371-C812-1C6B-57BB0B4C3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5CB024-F3D7-32B8-EE7D-2AEAEB9FF310}"/>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718219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5BB2DE-6DC2-22BA-2CC2-4C503C1BC7C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D7C7D52-7BB2-5F57-40AF-D375C0627CE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A7A11F-3B3B-B683-9898-7D3D0B74499C}"/>
              </a:ext>
            </a:extLst>
          </p:cNvPr>
          <p:cNvSpPr>
            <a:spLocks noGrp="1"/>
          </p:cNvSpPr>
          <p:nvPr>
            <p:ph type="dt" sz="half" idx="10"/>
          </p:nvPr>
        </p:nvSpPr>
        <p:spPr/>
        <p:txBody>
          <a:bodyPr/>
          <a:lstStyle/>
          <a:p>
            <a:fld id="{4856076E-0B2B-5F48-AEA8-24625ADC8DF9}" type="datetimeFigureOut">
              <a:rPr lang="en-US" smtClean="0"/>
              <a:t>10/2/24</a:t>
            </a:fld>
            <a:endParaRPr lang="en-US"/>
          </a:p>
        </p:txBody>
      </p:sp>
      <p:sp>
        <p:nvSpPr>
          <p:cNvPr id="5" name="Footer Placeholder 4">
            <a:extLst>
              <a:ext uri="{FF2B5EF4-FFF2-40B4-BE49-F238E27FC236}">
                <a16:creationId xmlns:a16="http://schemas.microsoft.com/office/drawing/2014/main" id="{485F3600-70C4-9BBB-C6B8-D4E9EFA1D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563714-9E1C-692B-E788-DB40F9AFA9C7}"/>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3185441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0030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3658029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b/w">
    <p:spTree>
      <p:nvGrpSpPr>
        <p:cNvPr id="1" name=""/>
        <p:cNvGrpSpPr/>
        <p:nvPr/>
      </p:nvGrpSpPr>
      <p:grpSpPr>
        <a:xfrm>
          <a:off x="0" y="0"/>
          <a:ext cx="0" cy="0"/>
          <a:chOff x="0" y="0"/>
          <a:chExt cx="0" cy="0"/>
        </a:xfrm>
      </p:grpSpPr>
      <p:sp>
        <p:nvSpPr>
          <p:cNvPr id="12" name="Rectangle 11"/>
          <p:cNvSpPr/>
          <p:nvPr userDrawn="1"/>
        </p:nvSpPr>
        <p:spPr>
          <a:xfrm>
            <a:off x="1" y="5688218"/>
            <a:ext cx="7288945" cy="1169781"/>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56" y="6042840"/>
            <a:ext cx="1718851"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5104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8C98-45D5-A170-9F16-C0E24A25EA8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C626270-DA05-493C-CFF7-EA5966A376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D0A295D-9661-38EB-EBF8-516B73F828FF}"/>
              </a:ext>
            </a:extLst>
          </p:cNvPr>
          <p:cNvSpPr>
            <a:spLocks noGrp="1"/>
          </p:cNvSpPr>
          <p:nvPr>
            <p:ph type="dt" sz="half" idx="10"/>
          </p:nvPr>
        </p:nvSpPr>
        <p:spPr/>
        <p:txBody>
          <a:bodyPr/>
          <a:lstStyle/>
          <a:p>
            <a:fld id="{4856076E-0B2B-5F48-AEA8-24625ADC8DF9}" type="datetimeFigureOut">
              <a:rPr lang="en-US" smtClean="0"/>
              <a:t>10/2/24</a:t>
            </a:fld>
            <a:endParaRPr lang="en-US"/>
          </a:p>
        </p:txBody>
      </p:sp>
      <p:sp>
        <p:nvSpPr>
          <p:cNvPr id="5" name="Footer Placeholder 4">
            <a:extLst>
              <a:ext uri="{FF2B5EF4-FFF2-40B4-BE49-F238E27FC236}">
                <a16:creationId xmlns:a16="http://schemas.microsoft.com/office/drawing/2014/main" id="{6737040D-046E-E009-97EE-755B445D97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A978BF-3903-C487-7275-8C1E4C9749EB}"/>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535403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1CC7-12A4-ECAE-750A-D5DD52786A5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5242BDF-A28F-C9B2-8B80-0DCC91C7B4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683F15-5C9C-0E2B-5FAA-39F5AE2BC63D}"/>
              </a:ext>
            </a:extLst>
          </p:cNvPr>
          <p:cNvSpPr>
            <a:spLocks noGrp="1"/>
          </p:cNvSpPr>
          <p:nvPr>
            <p:ph type="dt" sz="half" idx="10"/>
          </p:nvPr>
        </p:nvSpPr>
        <p:spPr/>
        <p:txBody>
          <a:bodyPr/>
          <a:lstStyle/>
          <a:p>
            <a:fld id="{4856076E-0B2B-5F48-AEA8-24625ADC8DF9}" type="datetimeFigureOut">
              <a:rPr lang="en-US" smtClean="0"/>
              <a:t>10/2/24</a:t>
            </a:fld>
            <a:endParaRPr lang="en-US"/>
          </a:p>
        </p:txBody>
      </p:sp>
      <p:sp>
        <p:nvSpPr>
          <p:cNvPr id="5" name="Footer Placeholder 4">
            <a:extLst>
              <a:ext uri="{FF2B5EF4-FFF2-40B4-BE49-F238E27FC236}">
                <a16:creationId xmlns:a16="http://schemas.microsoft.com/office/drawing/2014/main" id="{8CD2EC10-1ADA-3443-41FD-F8FE155FB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9E139-40C4-3516-1D3E-1831ADE785A1}"/>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4121033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1CE1-FAAF-0C88-476C-3B14E8F9512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B4F979-F641-AB89-6914-708DBFB6AB5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42ECDF5-DE61-2845-AB89-67F75630D2E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8F1C7FD-64EF-5B62-0CBA-307E9E50BD7E}"/>
              </a:ext>
            </a:extLst>
          </p:cNvPr>
          <p:cNvSpPr>
            <a:spLocks noGrp="1"/>
          </p:cNvSpPr>
          <p:nvPr>
            <p:ph type="dt" sz="half" idx="10"/>
          </p:nvPr>
        </p:nvSpPr>
        <p:spPr/>
        <p:txBody>
          <a:bodyPr/>
          <a:lstStyle/>
          <a:p>
            <a:fld id="{4856076E-0B2B-5F48-AEA8-24625ADC8DF9}" type="datetimeFigureOut">
              <a:rPr lang="en-US" smtClean="0"/>
              <a:t>10/2/24</a:t>
            </a:fld>
            <a:endParaRPr lang="en-US"/>
          </a:p>
        </p:txBody>
      </p:sp>
      <p:sp>
        <p:nvSpPr>
          <p:cNvPr id="6" name="Footer Placeholder 5">
            <a:extLst>
              <a:ext uri="{FF2B5EF4-FFF2-40B4-BE49-F238E27FC236}">
                <a16:creationId xmlns:a16="http://schemas.microsoft.com/office/drawing/2014/main" id="{E02F63EC-51A8-B7D2-A3AC-DB830BF3B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583156-CF8F-B9DC-E468-D8AE111342EE}"/>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1083727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B9E7B-EC01-33DF-C2BD-9F9CC568391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E88683A-A999-BD0B-57C9-4E76C792F1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300FBC1-8587-BD4F-620D-C6BD4C15C48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AE76528-624F-8DFC-2817-DF4B274461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C090C94-FE70-1051-79B6-C7077712709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BF8CABA-69A4-CDDD-DDC8-F40F6D671226}"/>
              </a:ext>
            </a:extLst>
          </p:cNvPr>
          <p:cNvSpPr>
            <a:spLocks noGrp="1"/>
          </p:cNvSpPr>
          <p:nvPr>
            <p:ph type="dt" sz="half" idx="10"/>
          </p:nvPr>
        </p:nvSpPr>
        <p:spPr/>
        <p:txBody>
          <a:bodyPr/>
          <a:lstStyle/>
          <a:p>
            <a:fld id="{4856076E-0B2B-5F48-AEA8-24625ADC8DF9}" type="datetimeFigureOut">
              <a:rPr lang="en-US" smtClean="0"/>
              <a:t>10/2/24</a:t>
            </a:fld>
            <a:endParaRPr lang="en-US"/>
          </a:p>
        </p:txBody>
      </p:sp>
      <p:sp>
        <p:nvSpPr>
          <p:cNvPr id="8" name="Footer Placeholder 7">
            <a:extLst>
              <a:ext uri="{FF2B5EF4-FFF2-40B4-BE49-F238E27FC236}">
                <a16:creationId xmlns:a16="http://schemas.microsoft.com/office/drawing/2014/main" id="{2AF421E8-9E5C-39C7-FCB7-A4813553EF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939BFC-ABB2-8C90-8F46-8269C0011579}"/>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510852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7D3E1-B251-B6DE-5F86-D3AF6C60E3A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C7EB8CA-03DB-9A2E-33FE-7496849798A7}"/>
              </a:ext>
            </a:extLst>
          </p:cNvPr>
          <p:cNvSpPr>
            <a:spLocks noGrp="1"/>
          </p:cNvSpPr>
          <p:nvPr>
            <p:ph type="dt" sz="half" idx="10"/>
          </p:nvPr>
        </p:nvSpPr>
        <p:spPr/>
        <p:txBody>
          <a:bodyPr/>
          <a:lstStyle/>
          <a:p>
            <a:fld id="{4856076E-0B2B-5F48-AEA8-24625ADC8DF9}" type="datetimeFigureOut">
              <a:rPr lang="en-US" smtClean="0"/>
              <a:t>10/2/24</a:t>
            </a:fld>
            <a:endParaRPr lang="en-US"/>
          </a:p>
        </p:txBody>
      </p:sp>
      <p:sp>
        <p:nvSpPr>
          <p:cNvPr id="4" name="Footer Placeholder 3">
            <a:extLst>
              <a:ext uri="{FF2B5EF4-FFF2-40B4-BE49-F238E27FC236}">
                <a16:creationId xmlns:a16="http://schemas.microsoft.com/office/drawing/2014/main" id="{88C7B910-A2FC-4B19-E14C-DD1027788F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0C89E5-954C-C9CA-E0A8-828B8E3E19D1}"/>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460650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B8F7DE-D487-F7BC-976F-793979704980}"/>
              </a:ext>
            </a:extLst>
          </p:cNvPr>
          <p:cNvSpPr>
            <a:spLocks noGrp="1"/>
          </p:cNvSpPr>
          <p:nvPr>
            <p:ph type="dt" sz="half" idx="10"/>
          </p:nvPr>
        </p:nvSpPr>
        <p:spPr/>
        <p:txBody>
          <a:bodyPr/>
          <a:lstStyle/>
          <a:p>
            <a:fld id="{4856076E-0B2B-5F48-AEA8-24625ADC8DF9}" type="datetimeFigureOut">
              <a:rPr lang="en-US" smtClean="0"/>
              <a:t>10/2/24</a:t>
            </a:fld>
            <a:endParaRPr lang="en-US"/>
          </a:p>
        </p:txBody>
      </p:sp>
      <p:sp>
        <p:nvSpPr>
          <p:cNvPr id="3" name="Footer Placeholder 2">
            <a:extLst>
              <a:ext uri="{FF2B5EF4-FFF2-40B4-BE49-F238E27FC236}">
                <a16:creationId xmlns:a16="http://schemas.microsoft.com/office/drawing/2014/main" id="{FBDF6220-F7E2-10C1-1DB2-F39E5C9162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4E6E4E-BF8B-DD0F-B6A9-36CF66ACC06B}"/>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198577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EA9D-18C6-0098-F203-A16485136B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9231329-E7E4-CCE2-E2FA-B58CBE1776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41CAF04-36A1-655B-3E2C-5AAE1D66D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F314E6C-F92C-0479-77ED-39A850DD2D14}"/>
              </a:ext>
            </a:extLst>
          </p:cNvPr>
          <p:cNvSpPr>
            <a:spLocks noGrp="1"/>
          </p:cNvSpPr>
          <p:nvPr>
            <p:ph type="dt" sz="half" idx="10"/>
          </p:nvPr>
        </p:nvSpPr>
        <p:spPr/>
        <p:txBody>
          <a:bodyPr/>
          <a:lstStyle/>
          <a:p>
            <a:fld id="{4856076E-0B2B-5F48-AEA8-24625ADC8DF9}" type="datetimeFigureOut">
              <a:rPr lang="en-US" smtClean="0"/>
              <a:t>10/2/24</a:t>
            </a:fld>
            <a:endParaRPr lang="en-US"/>
          </a:p>
        </p:txBody>
      </p:sp>
      <p:sp>
        <p:nvSpPr>
          <p:cNvPr id="6" name="Footer Placeholder 5">
            <a:extLst>
              <a:ext uri="{FF2B5EF4-FFF2-40B4-BE49-F238E27FC236}">
                <a16:creationId xmlns:a16="http://schemas.microsoft.com/office/drawing/2014/main" id="{DF6A5A5B-FAC3-7058-E3EB-AF5AA54A8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1D65B0-F96E-EF90-0993-5C9696236795}"/>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6622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2193-4683-1716-CC5B-450189AD7E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B23EF81-0E3E-2CE0-C665-80909630B3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6846D6-3894-6D5B-D310-F7D0E11E0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00165A-5561-F41A-F0B5-9E4413FC7DE4}"/>
              </a:ext>
            </a:extLst>
          </p:cNvPr>
          <p:cNvSpPr>
            <a:spLocks noGrp="1"/>
          </p:cNvSpPr>
          <p:nvPr>
            <p:ph type="dt" sz="half" idx="10"/>
          </p:nvPr>
        </p:nvSpPr>
        <p:spPr/>
        <p:txBody>
          <a:bodyPr/>
          <a:lstStyle/>
          <a:p>
            <a:fld id="{4856076E-0B2B-5F48-AEA8-24625ADC8DF9}" type="datetimeFigureOut">
              <a:rPr lang="en-US" smtClean="0"/>
              <a:t>10/2/24</a:t>
            </a:fld>
            <a:endParaRPr lang="en-US"/>
          </a:p>
        </p:txBody>
      </p:sp>
      <p:sp>
        <p:nvSpPr>
          <p:cNvPr id="6" name="Footer Placeholder 5">
            <a:extLst>
              <a:ext uri="{FF2B5EF4-FFF2-40B4-BE49-F238E27FC236}">
                <a16:creationId xmlns:a16="http://schemas.microsoft.com/office/drawing/2014/main" id="{DF91BA60-4419-D3FB-0C5D-17C2A19ACC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160910-2AC5-6D81-94D1-8FF03794C09D}"/>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4208481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5BA255-C2EF-E1A8-C511-E5FB172D04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76B433-6BF3-021B-7227-5F776669F3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C6E9A5-BD0B-6C1F-2B07-42401F35EF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56076E-0B2B-5F48-AEA8-24625ADC8DF9}" type="datetimeFigureOut">
              <a:rPr lang="en-US" smtClean="0"/>
              <a:t>10/2/24</a:t>
            </a:fld>
            <a:endParaRPr lang="en-US"/>
          </a:p>
        </p:txBody>
      </p:sp>
      <p:sp>
        <p:nvSpPr>
          <p:cNvPr id="5" name="Footer Placeholder 4">
            <a:extLst>
              <a:ext uri="{FF2B5EF4-FFF2-40B4-BE49-F238E27FC236}">
                <a16:creationId xmlns:a16="http://schemas.microsoft.com/office/drawing/2014/main" id="{4750883F-0476-73DA-43F1-59AA1B568D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3B416-27A4-BDD6-44E7-FFF79AEFF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197493-97DF-6D43-A019-09A8270443AD}" type="slidenum">
              <a:rPr lang="en-US" smtClean="0"/>
              <a:t>‹#›</a:t>
            </a:fld>
            <a:endParaRPr lang="en-US"/>
          </a:p>
        </p:txBody>
      </p:sp>
    </p:spTree>
    <p:extLst>
      <p:ext uri="{BB962C8B-B14F-4D97-AF65-F5344CB8AC3E}">
        <p14:creationId xmlns:p14="http://schemas.microsoft.com/office/powerpoint/2010/main" val="1444061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www.youtube.com/watch?v=zjkBMFhNj_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ig.ft.com/generative-ai/"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cceleratescience/large-language-models"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commons.wikimedia.org/wiki/File:Attention-qkv.png"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9.pn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commons.wikimedia.org/wiki/File:Attention-qkv.pn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hyperlink" Target="https://medium.com/@akash.kesrwani99/understanding-next-token-prediction-concept-to-code-1st-part-7054dabda347"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hyperlink" Target="https://www.newyorker.com/tech/annals-of-technology/chatgpt-is-a-blurry-jpeg-of-the-web" TargetMode="External"/><Relationship Id="rId5" Type="http://schemas.openxmlformats.org/officeDocument/2006/relationships/image" Target="../media/image25.png"/><Relationship Id="rId4"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hyperlink" Target="https://arxiv.org/pdf/1706.03762.pdf" TargetMode="External"/><Relationship Id="rId3" Type="http://schemas.openxmlformats.org/officeDocument/2006/relationships/hyperlink" Target="https://arstechnica.com/science/2023/07/a-jargon-free-explanation-of-how-ai-large-language-models-work/" TargetMode="External"/><Relationship Id="rId7" Type="http://schemas.openxmlformats.org/officeDocument/2006/relationships/hyperlink" Target="https://arxiv.org/pdf/2402.06196.pdf"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hyperlink" Target="https://arxiv.org/pdf/2101.00027.pdf" TargetMode="External"/><Relationship Id="rId5" Type="http://schemas.openxmlformats.org/officeDocument/2006/relationships/hyperlink" Target="https://dl.acm.org/doi/pdf/10.1145/3442188.3445922" TargetMode="External"/><Relationship Id="rId4" Type="http://schemas.openxmlformats.org/officeDocument/2006/relationships/hyperlink" Target="https://ig.ft.com/generative-ai/" TargetMode="External"/><Relationship Id="rId9" Type="http://schemas.openxmlformats.org/officeDocument/2006/relationships/hyperlink" Target="https://www.youtube.com/watch?v=zjkBMFhNj_g"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AI and Large Language Models</a:t>
            </a:r>
            <a:endParaRPr lang="en-US" b="0" dirty="0"/>
          </a:p>
          <a:p>
            <a:endParaRPr lang="en-US" dirty="0"/>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sz="2650" dirty="0"/>
              <a:t>October 2024</a:t>
            </a:r>
            <a:endParaRPr lang="en-US" dirty="0"/>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a:t>Accelerate </a:t>
            </a:r>
            <a:r>
              <a:rPr lang="en-US" err="1"/>
              <a:t>Programme</a:t>
            </a:r>
            <a:r>
              <a:rPr lang="en-US"/>
              <a:t> for Scientific Discovery</a:t>
            </a:r>
          </a:p>
          <a:p>
            <a:endParaRPr lang="en-US"/>
          </a:p>
        </p:txBody>
      </p:sp>
    </p:spTree>
    <p:extLst>
      <p:ext uri="{BB962C8B-B14F-4D97-AF65-F5344CB8AC3E}">
        <p14:creationId xmlns:p14="http://schemas.microsoft.com/office/powerpoint/2010/main" val="2566472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59221-40BE-9CAF-BA6F-B09CA0C6DD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653DE4-205C-9AF0-A14C-36D2DDAE2316}"/>
              </a:ext>
            </a:extLst>
          </p:cNvPr>
          <p:cNvSpPr>
            <a:spLocks noGrp="1"/>
          </p:cNvSpPr>
          <p:nvPr>
            <p:ph type="body" sz="quarter" idx="10"/>
          </p:nvPr>
        </p:nvSpPr>
        <p:spPr/>
        <p:txBody>
          <a:bodyPr vert="horz" lIns="121920" tIns="60960" rIns="121920" bIns="60960" rtlCol="0" anchor="t">
            <a:normAutofit/>
          </a:bodyPr>
          <a:lstStyle/>
          <a:p>
            <a:r>
              <a:rPr lang="en-US"/>
              <a:t>What is a large language model?</a:t>
            </a:r>
          </a:p>
        </p:txBody>
      </p:sp>
      <p:pic>
        <p:nvPicPr>
          <p:cNvPr id="12" name="Picture 11" descr="A cartoon of a llama&#10;&#10;Description automatically generated">
            <a:extLst>
              <a:ext uri="{FF2B5EF4-FFF2-40B4-BE49-F238E27FC236}">
                <a16:creationId xmlns:a16="http://schemas.microsoft.com/office/drawing/2014/main" id="{5590CD0E-FEEE-8860-EEA0-E9271FF60E7A}"/>
              </a:ext>
            </a:extLst>
          </p:cNvPr>
          <p:cNvPicPr>
            <a:picLocks noChangeAspect="1"/>
          </p:cNvPicPr>
          <p:nvPr/>
        </p:nvPicPr>
        <p:blipFill>
          <a:blip r:embed="rId3"/>
          <a:stretch>
            <a:fillRect/>
          </a:stretch>
        </p:blipFill>
        <p:spPr>
          <a:xfrm>
            <a:off x="-1361" y="-64039"/>
            <a:ext cx="12195011" cy="6980637"/>
          </a:xfrm>
          <a:prstGeom prst="rect">
            <a:avLst/>
          </a:prstGeom>
        </p:spPr>
      </p:pic>
      <p:pic>
        <p:nvPicPr>
          <p:cNvPr id="7" name="Picture 6" descr="A blue rectangular object with black border&#10;&#10;Description automatically generated">
            <a:extLst>
              <a:ext uri="{FF2B5EF4-FFF2-40B4-BE49-F238E27FC236}">
                <a16:creationId xmlns:a16="http://schemas.microsoft.com/office/drawing/2014/main" id="{6FE77E6C-0CEC-D90D-1402-00430CADD56E}"/>
              </a:ext>
            </a:extLst>
          </p:cNvPr>
          <p:cNvPicPr>
            <a:picLocks noChangeAspect="1"/>
          </p:cNvPicPr>
          <p:nvPr/>
        </p:nvPicPr>
        <p:blipFill>
          <a:blip r:embed="rId4"/>
          <a:stretch>
            <a:fillRect/>
          </a:stretch>
        </p:blipFill>
        <p:spPr>
          <a:xfrm>
            <a:off x="51288" y="1388"/>
            <a:ext cx="6242539" cy="1206166"/>
          </a:xfrm>
          <a:prstGeom prst="rect">
            <a:avLst/>
          </a:prstGeom>
        </p:spPr>
      </p:pic>
      <p:sp>
        <p:nvSpPr>
          <p:cNvPr id="9" name="TextBox 8">
            <a:extLst>
              <a:ext uri="{FF2B5EF4-FFF2-40B4-BE49-F238E27FC236}">
                <a16:creationId xmlns:a16="http://schemas.microsoft.com/office/drawing/2014/main" id="{13A4DAD4-EDD4-937A-1C64-FCA360F3DD5B}"/>
              </a:ext>
            </a:extLst>
          </p:cNvPr>
          <p:cNvSpPr txBox="1"/>
          <p:nvPr/>
        </p:nvSpPr>
        <p:spPr>
          <a:xfrm>
            <a:off x="405180" y="273293"/>
            <a:ext cx="55384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Aptos"/>
              </a:rPr>
              <a:t>What is a Large Language Model?</a:t>
            </a:r>
          </a:p>
        </p:txBody>
      </p:sp>
    </p:spTree>
    <p:extLst>
      <p:ext uri="{BB962C8B-B14F-4D97-AF65-F5344CB8AC3E}">
        <p14:creationId xmlns:p14="http://schemas.microsoft.com/office/powerpoint/2010/main" val="2632968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C3E21-D563-FDB0-B410-142CF27E483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1263F4-174E-314A-9D90-0E38136FF450}"/>
              </a:ext>
            </a:extLst>
          </p:cNvPr>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a:extLst>
              <a:ext uri="{FF2B5EF4-FFF2-40B4-BE49-F238E27FC236}">
                <a16:creationId xmlns:a16="http://schemas.microsoft.com/office/drawing/2014/main" id="{4BC4560A-41E2-4F62-464C-4338FF702D3F}"/>
              </a:ext>
            </a:extLst>
          </p:cNvPr>
          <p:cNvSpPr>
            <a:spLocks noGrp="1"/>
          </p:cNvSpPr>
          <p:nvPr>
            <p:ph type="body" sz="quarter" idx="11"/>
          </p:nvPr>
        </p:nvSpPr>
        <p:spPr/>
        <p:txBody>
          <a:bodyPr vert="horz" lIns="121920" tIns="60960" rIns="121920" bIns="60960" rtlCol="0" anchor="t">
            <a:normAutofit/>
          </a:bodyPr>
          <a:lstStyle/>
          <a:p>
            <a:r>
              <a:rPr lang="en-US"/>
              <a:t>First, some definitions…</a:t>
            </a:r>
          </a:p>
        </p:txBody>
      </p:sp>
      <p:sp>
        <p:nvSpPr>
          <p:cNvPr id="4" name="Text Placeholder 3">
            <a:extLst>
              <a:ext uri="{FF2B5EF4-FFF2-40B4-BE49-F238E27FC236}">
                <a16:creationId xmlns:a16="http://schemas.microsoft.com/office/drawing/2014/main" id="{826C8CB7-6E94-32FE-B614-0B8F6B087BF4}"/>
              </a:ext>
            </a:extLst>
          </p:cNvPr>
          <p:cNvSpPr>
            <a:spLocks noGrp="1"/>
          </p:cNvSpPr>
          <p:nvPr>
            <p:ph type="body" sz="quarter" idx="12"/>
          </p:nvPr>
        </p:nvSpPr>
        <p:spPr/>
        <p:txBody>
          <a:bodyPr vert="horz" lIns="121920" tIns="60960" rIns="121920" bIns="60960" rtlCol="0" anchor="t">
            <a:normAutofit fontScale="85000" lnSpcReduction="20000"/>
          </a:bodyPr>
          <a:lstStyle/>
          <a:p>
            <a:r>
              <a:rPr lang="en-US" b="1" i="1" dirty="0">
                <a:solidFill>
                  <a:srgbClr val="235EE2"/>
                </a:solidFill>
                <a:latin typeface="Helvetica"/>
                <a:cs typeface="Helvetica"/>
              </a:rPr>
              <a:t>Model</a:t>
            </a:r>
            <a:r>
              <a:rPr lang="en-US" dirty="0">
                <a:solidFill>
                  <a:srgbClr val="404040"/>
                </a:solidFill>
                <a:latin typeface="Helvetica"/>
                <a:cs typeface="Helvetica"/>
              </a:rPr>
              <a:t> The thing you train and use to generate text.</a:t>
            </a:r>
          </a:p>
          <a:p>
            <a:r>
              <a:rPr lang="en-US" b="1" i="1" dirty="0">
                <a:solidFill>
                  <a:srgbClr val="235EE2"/>
                </a:solidFill>
              </a:rPr>
              <a:t>Architecture</a:t>
            </a:r>
            <a:r>
              <a:rPr lang="en-US" dirty="0">
                <a:solidFill>
                  <a:srgbClr val="404040"/>
                </a:solidFill>
              </a:rPr>
              <a:t> The high-level structure of the model.</a:t>
            </a:r>
          </a:p>
          <a:p>
            <a:r>
              <a:rPr lang="en-US" b="1" i="1" dirty="0">
                <a:solidFill>
                  <a:srgbClr val="235EE2"/>
                </a:solidFill>
                <a:latin typeface="Helvetica"/>
                <a:cs typeface="Helvetica"/>
              </a:rPr>
              <a:t>Parameters</a:t>
            </a:r>
            <a:r>
              <a:rPr lang="en-US" dirty="0">
                <a:solidFill>
                  <a:srgbClr val="404040"/>
                </a:solidFill>
                <a:latin typeface="Helvetica"/>
                <a:cs typeface="Helvetica"/>
              </a:rPr>
              <a:t> (or weights) The internal knobs and dials that get altered during the course of training.</a:t>
            </a:r>
          </a:p>
          <a:p>
            <a:r>
              <a:rPr lang="en-US" b="1" i="1" dirty="0">
                <a:solidFill>
                  <a:srgbClr val="235EE2"/>
                </a:solidFill>
                <a:latin typeface="Helvetica"/>
                <a:cs typeface="Helvetica"/>
              </a:rPr>
              <a:t>Context</a:t>
            </a:r>
            <a:r>
              <a:rPr lang="en-US" dirty="0">
                <a:solidFill>
                  <a:srgbClr val="404040"/>
                </a:solidFill>
                <a:latin typeface="Helvetica"/>
                <a:cs typeface="Helvetica"/>
              </a:rPr>
              <a:t> The input to the LLM.</a:t>
            </a:r>
          </a:p>
          <a:p>
            <a:r>
              <a:rPr lang="en-US" b="1" i="1" dirty="0">
                <a:solidFill>
                  <a:srgbClr val="235EE2"/>
                </a:solidFill>
                <a:latin typeface="Helvetica"/>
                <a:cs typeface="Helvetica"/>
              </a:rPr>
              <a:t>Embedding</a:t>
            </a:r>
            <a:r>
              <a:rPr lang="en-US" dirty="0">
                <a:solidFill>
                  <a:srgbClr val="404040"/>
                </a:solidFill>
                <a:latin typeface="Helvetica"/>
                <a:cs typeface="Helvetica"/>
              </a:rPr>
              <a:t> A high-dimensional representation of text.</a:t>
            </a:r>
          </a:p>
          <a:p>
            <a:r>
              <a:rPr lang="en-US" b="1" i="1" dirty="0">
                <a:solidFill>
                  <a:srgbClr val="235EE2"/>
                </a:solidFill>
                <a:latin typeface="Helvetica"/>
                <a:cs typeface="Helvetica"/>
              </a:rPr>
              <a:t>Token</a:t>
            </a:r>
            <a:r>
              <a:rPr lang="en-US" dirty="0">
                <a:solidFill>
                  <a:srgbClr val="404040"/>
                </a:solidFill>
                <a:latin typeface="Helvetica"/>
                <a:cs typeface="Helvetica"/>
              </a:rPr>
              <a:t> </a:t>
            </a:r>
            <a:r>
              <a:rPr lang="en-US" dirty="0">
                <a:solidFill>
                  <a:srgbClr val="404040"/>
                </a:solidFill>
              </a:rPr>
              <a:t>The smallest unit of text fed into a model.</a:t>
            </a:r>
          </a:p>
          <a:p>
            <a:r>
              <a:rPr lang="en-US" b="1" i="1" dirty="0">
                <a:solidFill>
                  <a:srgbClr val="235EE2"/>
                </a:solidFill>
              </a:rPr>
              <a:t>Pretraining</a:t>
            </a:r>
            <a:r>
              <a:rPr lang="en-US" dirty="0">
                <a:solidFill>
                  <a:srgbClr val="404040"/>
                </a:solidFill>
              </a:rPr>
              <a:t> The first stage of training the LLM, and usually the most expensive.</a:t>
            </a:r>
          </a:p>
          <a:p>
            <a:r>
              <a:rPr lang="en-US" b="1" i="1" dirty="0">
                <a:solidFill>
                  <a:srgbClr val="235EE2"/>
                </a:solidFill>
              </a:rPr>
              <a:t>Finetuning</a:t>
            </a:r>
            <a:r>
              <a:rPr lang="en-US" dirty="0">
                <a:solidFill>
                  <a:srgbClr val="404040"/>
                </a:solidFill>
              </a:rPr>
              <a:t> Training the LLM to do a particular task.</a:t>
            </a:r>
          </a:p>
          <a:p>
            <a:r>
              <a:rPr lang="en-US" b="1" i="1" dirty="0">
                <a:solidFill>
                  <a:srgbClr val="235EE2"/>
                </a:solidFill>
              </a:rPr>
              <a:t>Inference</a:t>
            </a:r>
            <a:r>
              <a:rPr lang="en-US" dirty="0">
                <a:solidFill>
                  <a:srgbClr val="404040"/>
                </a:solidFill>
              </a:rPr>
              <a:t> The act of calling the model for text generation.</a:t>
            </a:r>
          </a:p>
          <a:p>
            <a:r>
              <a:rPr lang="en-US" b="1" i="1" dirty="0">
                <a:solidFill>
                  <a:srgbClr val="235EE2"/>
                </a:solidFill>
              </a:rPr>
              <a:t>Quantization</a:t>
            </a:r>
            <a:r>
              <a:rPr lang="en-US" dirty="0">
                <a:solidFill>
                  <a:srgbClr val="404040"/>
                </a:solidFill>
              </a:rPr>
              <a:t> Reducing the size of a model.</a:t>
            </a:r>
          </a:p>
          <a:p>
            <a:r>
              <a:rPr lang="en-US" b="1" i="1" dirty="0">
                <a:solidFill>
                  <a:srgbClr val="235EE2"/>
                </a:solidFill>
              </a:rPr>
              <a:t>Source</a:t>
            </a:r>
            <a:r>
              <a:rPr lang="en-US" dirty="0">
                <a:solidFill>
                  <a:srgbClr val="404040"/>
                </a:solidFill>
              </a:rPr>
              <a:t> The availability of the model (can be open or closed).</a:t>
            </a:r>
          </a:p>
          <a:p>
            <a:r>
              <a:rPr lang="en-US" b="1" i="1" dirty="0">
                <a:solidFill>
                  <a:srgbClr val="235EE2"/>
                </a:solidFill>
              </a:rPr>
              <a:t>Modality</a:t>
            </a:r>
            <a:r>
              <a:rPr lang="en-US" dirty="0">
                <a:solidFill>
                  <a:srgbClr val="404040"/>
                </a:solidFill>
              </a:rPr>
              <a:t> Defined by the type of data the model is trained on (e.g. text or images).</a:t>
            </a:r>
          </a:p>
          <a:p>
            <a:r>
              <a:rPr lang="en-US" b="1" i="1" dirty="0">
                <a:solidFill>
                  <a:srgbClr val="235EE2"/>
                </a:solidFill>
              </a:rPr>
              <a:t>API</a:t>
            </a:r>
            <a:r>
              <a:rPr lang="en-US" dirty="0">
                <a:solidFill>
                  <a:srgbClr val="404040"/>
                </a:solidFill>
              </a:rPr>
              <a:t> (Application Programming Interface) The means by which you can interact with a model.</a:t>
            </a:r>
          </a:p>
          <a:p>
            <a:endParaRPr lang="en-US" dirty="0">
              <a:solidFill>
                <a:srgbClr val="404040"/>
              </a:solidFill>
              <a:latin typeface="Helvetica"/>
              <a:cs typeface="Helvetica"/>
            </a:endParaRPr>
          </a:p>
        </p:txBody>
      </p:sp>
    </p:spTree>
    <p:extLst>
      <p:ext uri="{BB962C8B-B14F-4D97-AF65-F5344CB8AC3E}">
        <p14:creationId xmlns:p14="http://schemas.microsoft.com/office/powerpoint/2010/main" val="1094172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24A87-9587-4B68-42D1-4C8CA91B0C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3A31B5A-8D80-264F-33D6-4505AD0504A2}"/>
              </a:ext>
            </a:extLst>
          </p:cNvPr>
          <p:cNvSpPr>
            <a:spLocks noGrp="1"/>
          </p:cNvSpPr>
          <p:nvPr>
            <p:ph type="body" sz="quarter" idx="10"/>
          </p:nvPr>
        </p:nvSpPr>
        <p:spPr/>
        <p:txBody>
          <a:bodyPr vert="horz" lIns="121920" tIns="60960" rIns="121920" bIns="60960" rtlCol="0" anchor="t">
            <a:normAutofit/>
          </a:bodyPr>
          <a:lstStyle/>
          <a:p>
            <a:r>
              <a:rPr lang="en-US"/>
              <a:t>What are LLMs?</a:t>
            </a:r>
          </a:p>
        </p:txBody>
      </p:sp>
      <p:pic>
        <p:nvPicPr>
          <p:cNvPr id="5" name="Picture 4" descr="A toy dog on a train&#10;&#10;Description automatically generated">
            <a:extLst>
              <a:ext uri="{FF2B5EF4-FFF2-40B4-BE49-F238E27FC236}">
                <a16:creationId xmlns:a16="http://schemas.microsoft.com/office/drawing/2014/main" id="{FBA6E958-D7B0-31A3-2C7F-31964B277E9D}"/>
              </a:ext>
            </a:extLst>
          </p:cNvPr>
          <p:cNvPicPr>
            <a:picLocks noChangeAspect="1"/>
          </p:cNvPicPr>
          <p:nvPr/>
        </p:nvPicPr>
        <p:blipFill>
          <a:blip r:embed="rId3"/>
          <a:stretch>
            <a:fillRect/>
          </a:stretch>
        </p:blipFill>
        <p:spPr>
          <a:xfrm>
            <a:off x="6345383" y="1385456"/>
            <a:ext cx="5348559" cy="4017817"/>
          </a:xfrm>
          <a:prstGeom prst="rect">
            <a:avLst/>
          </a:prstGeom>
        </p:spPr>
      </p:pic>
      <p:sp>
        <p:nvSpPr>
          <p:cNvPr id="6" name="TextBox 5">
            <a:extLst>
              <a:ext uri="{FF2B5EF4-FFF2-40B4-BE49-F238E27FC236}">
                <a16:creationId xmlns:a16="http://schemas.microsoft.com/office/drawing/2014/main" id="{183E3D9E-C754-2C40-6420-8E97562819A3}"/>
              </a:ext>
            </a:extLst>
          </p:cNvPr>
          <p:cNvSpPr txBox="1"/>
          <p:nvPr/>
        </p:nvSpPr>
        <p:spPr>
          <a:xfrm>
            <a:off x="2479964" y="6115264"/>
            <a:ext cx="4889287" cy="369332"/>
          </a:xfrm>
          <a:prstGeom prst="rect">
            <a:avLst/>
          </a:prstGeom>
          <a:noFill/>
        </p:spPr>
        <p:txBody>
          <a:bodyPr wrap="none" rtlCol="0">
            <a:spAutoFit/>
          </a:bodyPr>
          <a:lstStyle/>
          <a:p>
            <a:r>
              <a:rPr lang="en-US">
                <a:hlinkClick r:id="rId4"/>
              </a:rPr>
              <a:t>https://</a:t>
            </a:r>
            <a:r>
              <a:rPr lang="en-US" err="1">
                <a:hlinkClick r:id="rId4"/>
              </a:rPr>
              <a:t>www.youtube.com</a:t>
            </a:r>
            <a:r>
              <a:rPr lang="en-US">
                <a:hlinkClick r:id="rId4"/>
              </a:rPr>
              <a:t>/</a:t>
            </a:r>
            <a:r>
              <a:rPr lang="en-US" err="1">
                <a:hlinkClick r:id="rId4"/>
              </a:rPr>
              <a:t>watch?v</a:t>
            </a:r>
            <a:r>
              <a:rPr lang="en-US">
                <a:hlinkClick r:id="rId4"/>
              </a:rPr>
              <a:t>=</a:t>
            </a:r>
            <a:r>
              <a:rPr lang="en-US" err="1">
                <a:hlinkClick r:id="rId4"/>
              </a:rPr>
              <a:t>zjkBMFhNj_g</a:t>
            </a:r>
            <a:endParaRPr lang="en-US"/>
          </a:p>
        </p:txBody>
      </p:sp>
      <p:sp>
        <p:nvSpPr>
          <p:cNvPr id="7" name="Text Placeholder 3">
            <a:extLst>
              <a:ext uri="{FF2B5EF4-FFF2-40B4-BE49-F238E27FC236}">
                <a16:creationId xmlns:a16="http://schemas.microsoft.com/office/drawing/2014/main" id="{28D1B6B4-9AEB-7F0B-4F3B-83D1B69AA0E4}"/>
              </a:ext>
            </a:extLst>
          </p:cNvPr>
          <p:cNvSpPr txBox="1">
            <a:spLocks/>
          </p:cNvSpPr>
          <p:nvPr/>
        </p:nvSpPr>
        <p:spPr>
          <a:xfrm>
            <a:off x="503659" y="1385456"/>
            <a:ext cx="5342959" cy="4476084"/>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33">
                <a:solidFill>
                  <a:srgbClr val="404040"/>
                </a:solidFill>
              </a:rPr>
              <a:t>LLMs are conditioned on a massive amount of text.</a:t>
            </a:r>
          </a:p>
          <a:p>
            <a:endParaRPr lang="en-US" sz="2133">
              <a:solidFill>
                <a:srgbClr val="404040"/>
              </a:solidFill>
            </a:endParaRPr>
          </a:p>
          <a:p>
            <a:r>
              <a:rPr lang="en-US" sz="2133">
                <a:solidFill>
                  <a:srgbClr val="404040"/>
                </a:solidFill>
              </a:rPr>
              <a:t>Given some input tokens, and given what we know from the training data, what is the most likely next token?</a:t>
            </a:r>
          </a:p>
          <a:p>
            <a:endParaRPr lang="en-US" sz="2133">
              <a:solidFill>
                <a:srgbClr val="404040"/>
              </a:solidFill>
            </a:endParaRPr>
          </a:p>
          <a:p>
            <a:r>
              <a:rPr lang="en-US" sz="2133">
                <a:solidFill>
                  <a:srgbClr val="404040"/>
                </a:solidFill>
              </a:rPr>
              <a:t>An analogy…</a:t>
            </a:r>
          </a:p>
          <a:p>
            <a:endParaRPr lang="en-US" sz="2133">
              <a:solidFill>
                <a:srgbClr val="404040"/>
              </a:solidFill>
            </a:endParaRPr>
          </a:p>
          <a:p>
            <a:endParaRPr lang="en-US" sz="2133">
              <a:solidFill>
                <a:srgbClr val="404040"/>
              </a:solidFill>
            </a:endParaRPr>
          </a:p>
        </p:txBody>
      </p:sp>
    </p:spTree>
    <p:extLst>
      <p:ext uri="{BB962C8B-B14F-4D97-AF65-F5344CB8AC3E}">
        <p14:creationId xmlns:p14="http://schemas.microsoft.com/office/powerpoint/2010/main" val="237975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197A6-743F-51FB-6655-034A87BFA15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6FB30E8-BF23-CF3D-E8DC-C92A208422D7}"/>
              </a:ext>
            </a:extLst>
          </p:cNvPr>
          <p:cNvSpPr>
            <a:spLocks noGrp="1"/>
          </p:cNvSpPr>
          <p:nvPr>
            <p:ph type="body" sz="quarter" idx="10"/>
          </p:nvPr>
        </p:nvSpPr>
        <p:spPr/>
        <p:txBody>
          <a:bodyPr vert="horz" lIns="121920" tIns="60960" rIns="121920" bIns="60960" rtlCol="0" anchor="t">
            <a:normAutofit/>
          </a:bodyPr>
          <a:lstStyle/>
          <a:p>
            <a:r>
              <a:rPr lang="en-US" dirty="0"/>
              <a:t>What is a large language model?</a:t>
            </a:r>
          </a:p>
        </p:txBody>
      </p:sp>
      <p:sp>
        <p:nvSpPr>
          <p:cNvPr id="4" name="Text Placeholder 3">
            <a:extLst>
              <a:ext uri="{FF2B5EF4-FFF2-40B4-BE49-F238E27FC236}">
                <a16:creationId xmlns:a16="http://schemas.microsoft.com/office/drawing/2014/main" id="{2730FB64-AC31-8874-02A0-66404A8678AB}"/>
              </a:ext>
            </a:extLst>
          </p:cNvPr>
          <p:cNvSpPr>
            <a:spLocks noGrp="1"/>
          </p:cNvSpPr>
          <p:nvPr>
            <p:ph type="body" sz="quarter" idx="12"/>
          </p:nvPr>
        </p:nvSpPr>
        <p:spPr/>
        <p:txBody>
          <a:bodyPr vert="horz" lIns="121920" tIns="60960" rIns="121920" bIns="60960" rtlCol="0" anchor="t">
            <a:normAutofit/>
          </a:bodyPr>
          <a:lstStyle/>
          <a:p>
            <a:pPr marL="0" indent="0" algn="ctr">
              <a:buNone/>
            </a:pPr>
            <a:r>
              <a:rPr lang="en-US" sz="2400" b="1" i="1" dirty="0">
                <a:solidFill>
                  <a:srgbClr val="404040"/>
                </a:solidFill>
              </a:rPr>
              <a:t>A language model is a high-parameter model that is trained on massive amounts of text with the end goal of some kind of text prediction or generation.</a:t>
            </a:r>
          </a:p>
          <a:p>
            <a:pPr marL="0" indent="0" algn="ctr">
              <a:buNone/>
            </a:pPr>
            <a:endParaRPr lang="en-US" i="1" dirty="0">
              <a:solidFill>
                <a:srgbClr val="404040"/>
              </a:solidFill>
              <a:latin typeface="Helvetica"/>
              <a:cs typeface="Helvetica"/>
            </a:endParaRPr>
          </a:p>
        </p:txBody>
      </p:sp>
      <p:sp>
        <p:nvSpPr>
          <p:cNvPr id="7" name="Text Placeholder 3">
            <a:extLst>
              <a:ext uri="{FF2B5EF4-FFF2-40B4-BE49-F238E27FC236}">
                <a16:creationId xmlns:a16="http://schemas.microsoft.com/office/drawing/2014/main" id="{904F07B3-5496-93E9-87B5-AB3A4894A5DE}"/>
              </a:ext>
            </a:extLst>
          </p:cNvPr>
          <p:cNvSpPr txBox="1">
            <a:spLocks/>
          </p:cNvSpPr>
          <p:nvPr/>
        </p:nvSpPr>
        <p:spPr>
          <a:xfrm>
            <a:off x="706859" y="3015226"/>
            <a:ext cx="11176000" cy="3049513"/>
          </a:xfrm>
          <a:prstGeom prst="rect">
            <a:avLst/>
          </a:prstGeom>
        </p:spPr>
        <p:txBody>
          <a:bodyPr vert="horz" lIns="121920" tIns="60960" rIns="121920" bIns="6096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67">
                <a:solidFill>
                  <a:srgbClr val="404040"/>
                </a:solidFill>
              </a:rPr>
              <a:t>Not all language models have the same architecture</a:t>
            </a:r>
          </a:p>
          <a:p>
            <a:r>
              <a:rPr lang="en-US" sz="1867">
                <a:solidFill>
                  <a:srgbClr val="404040"/>
                </a:solidFill>
              </a:rPr>
              <a:t>Not all language models are built for next-token prediction</a:t>
            </a:r>
          </a:p>
          <a:p>
            <a:pPr lvl="1"/>
            <a:r>
              <a:rPr lang="en-US" sz="1600">
                <a:solidFill>
                  <a:srgbClr val="404040"/>
                </a:solidFill>
              </a:rPr>
              <a:t>GPT is a next token predictor</a:t>
            </a:r>
          </a:p>
          <a:p>
            <a:pPr lvl="1"/>
            <a:r>
              <a:rPr lang="en-US" sz="1600">
                <a:solidFill>
                  <a:srgbClr val="404040"/>
                </a:solidFill>
              </a:rPr>
              <a:t>BERT is a masked-language model</a:t>
            </a:r>
          </a:p>
          <a:p>
            <a:r>
              <a:rPr lang="en-US" sz="1867">
                <a:solidFill>
                  <a:srgbClr val="404040"/>
                </a:solidFill>
              </a:rPr>
              <a:t>Not all language models are chatbots.</a:t>
            </a:r>
          </a:p>
        </p:txBody>
      </p:sp>
    </p:spTree>
    <p:extLst>
      <p:ext uri="{BB962C8B-B14F-4D97-AF65-F5344CB8AC3E}">
        <p14:creationId xmlns:p14="http://schemas.microsoft.com/office/powerpoint/2010/main" val="3076031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44FDD1-B881-78A5-989F-D9846411CC1E}"/>
              </a:ext>
            </a:extLst>
          </p:cNvPr>
          <p:cNvSpPr>
            <a:spLocks noGrp="1"/>
          </p:cNvSpPr>
          <p:nvPr>
            <p:ph type="body" sz="quarter" idx="10"/>
          </p:nvPr>
        </p:nvSpPr>
        <p:spPr/>
        <p:txBody>
          <a:bodyPr/>
          <a:lstStyle/>
          <a:p>
            <a:r>
              <a:rPr lang="en-US" dirty="0"/>
              <a:t>What is a large language model?</a:t>
            </a:r>
          </a:p>
          <a:p>
            <a:endParaRPr lang="en-US" dirty="0"/>
          </a:p>
        </p:txBody>
      </p:sp>
      <p:sp>
        <p:nvSpPr>
          <p:cNvPr id="3" name="Text Placeholder 2">
            <a:extLst>
              <a:ext uri="{FF2B5EF4-FFF2-40B4-BE49-F238E27FC236}">
                <a16:creationId xmlns:a16="http://schemas.microsoft.com/office/drawing/2014/main" id="{AB9A0A35-7044-73E6-D6EE-EA7814691C4C}"/>
              </a:ext>
            </a:extLst>
          </p:cNvPr>
          <p:cNvSpPr>
            <a:spLocks noGrp="1"/>
          </p:cNvSpPr>
          <p:nvPr>
            <p:ph type="body" sz="quarter" idx="11"/>
          </p:nvPr>
        </p:nvSpPr>
        <p:spPr/>
        <p:txBody>
          <a:bodyPr/>
          <a:lstStyle/>
          <a:p>
            <a:r>
              <a:rPr lang="en-US" dirty="0"/>
              <a:t>A normal neural network</a:t>
            </a:r>
          </a:p>
        </p:txBody>
      </p:sp>
      <p:pic>
        <p:nvPicPr>
          <p:cNvPr id="4" name="Picture 2" descr="AI vs ML – What's the Difference? - Architectures and Processors blog - Arm  Community blogs - Arm Community">
            <a:extLst>
              <a:ext uri="{FF2B5EF4-FFF2-40B4-BE49-F238E27FC236}">
                <a16:creationId xmlns:a16="http://schemas.microsoft.com/office/drawing/2014/main" id="{EC117FAB-8E02-0682-AB0C-5E5EC3129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59" y="1884128"/>
            <a:ext cx="6809174" cy="36647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660868-20D4-9540-F5A7-9EA2176FB4CD}"/>
              </a:ext>
            </a:extLst>
          </p:cNvPr>
          <p:cNvSpPr txBox="1"/>
          <p:nvPr/>
        </p:nvSpPr>
        <p:spPr>
          <a:xfrm>
            <a:off x="7630886" y="1915886"/>
            <a:ext cx="4048773" cy="3416320"/>
          </a:xfrm>
          <a:prstGeom prst="rect">
            <a:avLst/>
          </a:prstGeom>
          <a:noFill/>
        </p:spPr>
        <p:txBody>
          <a:bodyPr wrap="square" rtlCol="0">
            <a:spAutoFit/>
          </a:bodyPr>
          <a:lstStyle/>
          <a:p>
            <a:pPr marL="342900" indent="-342900">
              <a:buAutoNum type="arabicPeriod"/>
            </a:pPr>
            <a:r>
              <a:rPr lang="en-US" dirty="0"/>
              <a:t>Picture goes in</a:t>
            </a:r>
          </a:p>
          <a:p>
            <a:pPr marL="342900" indent="-342900">
              <a:buAutoNum type="arabicPeriod"/>
            </a:pPr>
            <a:endParaRPr lang="en-US" dirty="0"/>
          </a:p>
          <a:p>
            <a:pPr marL="342900" indent="-342900">
              <a:buAutoNum type="arabicPeriod"/>
            </a:pPr>
            <a:r>
              <a:rPr lang="en-US" dirty="0"/>
              <a:t>Pixel values propagate through the weights of the network</a:t>
            </a:r>
          </a:p>
          <a:p>
            <a:pPr marL="342900" indent="-342900">
              <a:buAutoNum type="arabicPeriod"/>
            </a:pPr>
            <a:endParaRPr lang="en-US" dirty="0"/>
          </a:p>
          <a:p>
            <a:pPr marL="342900" indent="-342900">
              <a:buAutoNum type="arabicPeriod"/>
            </a:pPr>
            <a:r>
              <a:rPr lang="en-US" dirty="0"/>
              <a:t>Network outputs either “cat” or “dog”</a:t>
            </a:r>
          </a:p>
          <a:p>
            <a:pPr marL="342900" indent="-342900">
              <a:buAutoNum type="arabicPeriod"/>
            </a:pPr>
            <a:endParaRPr lang="en-US" dirty="0"/>
          </a:p>
          <a:p>
            <a:pPr marL="342900" indent="-342900">
              <a:buAutoNum type="arabicPeriod"/>
            </a:pPr>
            <a:r>
              <a:rPr lang="en-US" dirty="0"/>
              <a:t>Update the weights of the network based on how wrong the prediction is</a:t>
            </a:r>
          </a:p>
          <a:p>
            <a:pPr marL="342900" indent="-342900">
              <a:buAutoNum type="arabicPeriod"/>
            </a:pPr>
            <a:endParaRPr lang="en-US" dirty="0"/>
          </a:p>
          <a:p>
            <a:pPr marL="342900" indent="-342900">
              <a:buAutoNum type="arabicPeriod"/>
            </a:pPr>
            <a:r>
              <a:rPr lang="en-US" dirty="0"/>
              <a:t>Do many times</a:t>
            </a:r>
          </a:p>
        </p:txBody>
      </p:sp>
    </p:spTree>
    <p:extLst>
      <p:ext uri="{BB962C8B-B14F-4D97-AF65-F5344CB8AC3E}">
        <p14:creationId xmlns:p14="http://schemas.microsoft.com/office/powerpoint/2010/main" val="2467572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2DD57-E0C1-71D1-3317-5958A50D8442}"/>
              </a:ext>
            </a:extLst>
          </p:cNvPr>
          <p:cNvSpPr>
            <a:spLocks noGrp="1"/>
          </p:cNvSpPr>
          <p:nvPr>
            <p:ph type="body" sz="quarter" idx="10"/>
          </p:nvPr>
        </p:nvSpPr>
        <p:spPr/>
        <p:txBody>
          <a:bodyPr/>
          <a:lstStyle/>
          <a:p>
            <a:r>
              <a:rPr lang="en-US" dirty="0"/>
              <a:t>What is a large language model?</a:t>
            </a:r>
          </a:p>
        </p:txBody>
      </p:sp>
      <p:sp>
        <p:nvSpPr>
          <p:cNvPr id="3" name="Text Placeholder 2">
            <a:extLst>
              <a:ext uri="{FF2B5EF4-FFF2-40B4-BE49-F238E27FC236}">
                <a16:creationId xmlns:a16="http://schemas.microsoft.com/office/drawing/2014/main" id="{ED5870E9-70ED-9F25-DEDB-323A793C2AAA}"/>
              </a:ext>
            </a:extLst>
          </p:cNvPr>
          <p:cNvSpPr>
            <a:spLocks noGrp="1"/>
          </p:cNvSpPr>
          <p:nvPr>
            <p:ph type="body" sz="quarter" idx="11"/>
          </p:nvPr>
        </p:nvSpPr>
        <p:spPr/>
        <p:txBody>
          <a:bodyPr/>
          <a:lstStyle/>
          <a:p>
            <a:r>
              <a:rPr lang="en-US" dirty="0"/>
              <a:t>Encoder vs Decoder</a:t>
            </a:r>
          </a:p>
        </p:txBody>
      </p:sp>
      <p:pic>
        <p:nvPicPr>
          <p:cNvPr id="5" name="Picture 4" descr="A diagram of a machine&#10;&#10;Description automatically generated">
            <a:extLst>
              <a:ext uri="{FF2B5EF4-FFF2-40B4-BE49-F238E27FC236}">
                <a16:creationId xmlns:a16="http://schemas.microsoft.com/office/drawing/2014/main" id="{6CA03387-0ED9-2C41-3955-BD0D33CCE948}"/>
              </a:ext>
            </a:extLst>
          </p:cNvPr>
          <p:cNvPicPr>
            <a:picLocks noChangeAspect="1"/>
          </p:cNvPicPr>
          <p:nvPr/>
        </p:nvPicPr>
        <p:blipFill>
          <a:blip r:embed="rId3"/>
          <a:stretch>
            <a:fillRect/>
          </a:stretch>
        </p:blipFill>
        <p:spPr>
          <a:xfrm>
            <a:off x="1280366" y="1643497"/>
            <a:ext cx="9226883" cy="4386111"/>
          </a:xfrm>
          <a:prstGeom prst="rect">
            <a:avLst/>
          </a:prstGeom>
        </p:spPr>
      </p:pic>
      <p:sp>
        <p:nvSpPr>
          <p:cNvPr id="4" name="Rectangle 3">
            <a:extLst>
              <a:ext uri="{FF2B5EF4-FFF2-40B4-BE49-F238E27FC236}">
                <a16:creationId xmlns:a16="http://schemas.microsoft.com/office/drawing/2014/main" id="{0B093B7E-B3CF-CC3D-6572-1B090ED15023}"/>
              </a:ext>
            </a:extLst>
          </p:cNvPr>
          <p:cNvSpPr/>
          <p:nvPr/>
        </p:nvSpPr>
        <p:spPr>
          <a:xfrm>
            <a:off x="2264229" y="1992086"/>
            <a:ext cx="870857" cy="40375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5E7989-938B-EE2B-47E3-C3B8AE698568}"/>
              </a:ext>
            </a:extLst>
          </p:cNvPr>
          <p:cNvSpPr/>
          <p:nvPr/>
        </p:nvSpPr>
        <p:spPr>
          <a:xfrm>
            <a:off x="2416629" y="5323114"/>
            <a:ext cx="1621971" cy="8588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790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A01DAE-AA5E-8F5E-37EF-9BAC611A6501}"/>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A7AC9651-2750-D73F-7849-4650A429EE9C}"/>
              </a:ext>
            </a:extLst>
          </p:cNvPr>
          <p:cNvSpPr>
            <a:spLocks noGrp="1"/>
          </p:cNvSpPr>
          <p:nvPr>
            <p:ph type="body" sz="quarter" idx="11"/>
          </p:nvPr>
        </p:nvSpPr>
        <p:spPr/>
        <p:txBody>
          <a:bodyPr/>
          <a:lstStyle/>
          <a:p>
            <a:r>
              <a:rPr lang="en-US" dirty="0"/>
              <a:t>the cat sat on the mat</a:t>
            </a:r>
          </a:p>
        </p:txBody>
      </p:sp>
      <p:sp>
        <p:nvSpPr>
          <p:cNvPr id="4" name="Text Placeholder 3">
            <a:extLst>
              <a:ext uri="{FF2B5EF4-FFF2-40B4-BE49-F238E27FC236}">
                <a16:creationId xmlns:a16="http://schemas.microsoft.com/office/drawing/2014/main" id="{6F18AA1B-7D24-BF75-2783-DC04B103899B}"/>
              </a:ext>
            </a:extLst>
          </p:cNvPr>
          <p:cNvSpPr>
            <a:spLocks noGrp="1"/>
          </p:cNvSpPr>
          <p:nvPr>
            <p:ph type="body" sz="quarter" idx="12"/>
          </p:nvPr>
        </p:nvSpPr>
        <p:spPr/>
        <p:txBody>
          <a:bodyPr>
            <a:normAutofit lnSpcReduction="10000"/>
          </a:bodyPr>
          <a:lstStyle/>
          <a:p>
            <a:pPr marL="457200" indent="-457200">
              <a:buFont typeface="+mj-lt"/>
              <a:buAutoNum type="arabicPeriod"/>
            </a:pPr>
            <a:r>
              <a:rPr lang="en-US" dirty="0"/>
              <a:t>Light reflects off the page and enters your eyes.</a:t>
            </a:r>
          </a:p>
          <a:p>
            <a:pPr marL="457200" indent="-457200">
              <a:lnSpc>
                <a:spcPct val="150000"/>
              </a:lnSpc>
              <a:buFont typeface="+mj-lt"/>
              <a:buAutoNum type="arabicPeriod"/>
            </a:pPr>
            <a:r>
              <a:rPr lang="en-GB" b="0" dirty="0">
                <a:solidFill>
                  <a:schemeClr val="tx1"/>
                </a:solidFill>
                <a:effectLst/>
                <a:latin typeface="Helvetica" pitchFamily="2" charset="0"/>
              </a:rPr>
              <a:t>Your retina converts this light into electrical signals.</a:t>
            </a:r>
          </a:p>
          <a:p>
            <a:pPr marL="457200" indent="-457200">
              <a:lnSpc>
                <a:spcPct val="150000"/>
              </a:lnSpc>
              <a:buFont typeface="+mj-lt"/>
              <a:buAutoNum type="arabicPeriod"/>
            </a:pPr>
            <a:r>
              <a:rPr lang="en-GB" b="0" dirty="0">
                <a:solidFill>
                  <a:schemeClr val="tx1"/>
                </a:solidFill>
                <a:effectLst/>
                <a:latin typeface="Helvetica" pitchFamily="2" charset="0"/>
              </a:rPr>
              <a:t>These signals are </a:t>
            </a:r>
            <a:r>
              <a:rPr lang="en-GB" b="0" dirty="0" err="1">
                <a:solidFill>
                  <a:schemeClr val="tx1"/>
                </a:solidFill>
                <a:effectLst/>
                <a:latin typeface="Helvetica" pitchFamily="2" charset="0"/>
              </a:rPr>
              <a:t>preprocessed</a:t>
            </a:r>
            <a:r>
              <a:rPr lang="en-GB" b="0" dirty="0">
                <a:solidFill>
                  <a:schemeClr val="tx1"/>
                </a:solidFill>
                <a:effectLst/>
                <a:latin typeface="Helvetica" pitchFamily="2" charset="0"/>
              </a:rPr>
              <a:t> in your visual cortex, identifying shapes and patterns.</a:t>
            </a:r>
          </a:p>
          <a:p>
            <a:pPr marL="457200" indent="-457200">
              <a:lnSpc>
                <a:spcPct val="150000"/>
              </a:lnSpc>
              <a:buFont typeface="+mj-lt"/>
              <a:buAutoNum type="arabicPeriod"/>
            </a:pPr>
            <a:r>
              <a:rPr lang="en-GB" b="0" dirty="0">
                <a:solidFill>
                  <a:schemeClr val="tx1"/>
                </a:solidFill>
                <a:effectLst/>
                <a:latin typeface="Helvetica" pitchFamily="2" charset="0"/>
              </a:rPr>
              <a:t>The information travels through various layers of your brain, each extracting different levels of meaning.</a:t>
            </a:r>
          </a:p>
          <a:p>
            <a:pPr marL="457200" indent="-457200">
              <a:lnSpc>
                <a:spcPct val="150000"/>
              </a:lnSpc>
              <a:buFont typeface="+mj-lt"/>
              <a:buAutoNum type="arabicPeriod"/>
            </a:pPr>
            <a:r>
              <a:rPr lang="en-GB" b="0" dirty="0">
                <a:solidFill>
                  <a:schemeClr val="tx1"/>
                </a:solidFill>
                <a:effectLst/>
                <a:latin typeface="Helvetica" pitchFamily="2" charset="0"/>
              </a:rPr>
              <a:t>Your language </a:t>
            </a:r>
            <a:r>
              <a:rPr lang="en-GB" b="0" dirty="0" err="1">
                <a:solidFill>
                  <a:schemeClr val="tx1"/>
                </a:solidFill>
                <a:effectLst/>
                <a:latin typeface="Helvetica" pitchFamily="2" charset="0"/>
              </a:rPr>
              <a:t>centers</a:t>
            </a:r>
            <a:r>
              <a:rPr lang="en-GB" b="0" dirty="0">
                <a:solidFill>
                  <a:schemeClr val="tx1"/>
                </a:solidFill>
                <a:effectLst/>
                <a:latin typeface="Helvetica" pitchFamily="2" charset="0"/>
              </a:rPr>
              <a:t> parse the sentence structure and vocabulary.</a:t>
            </a:r>
          </a:p>
          <a:p>
            <a:pPr marL="457200" indent="-457200">
              <a:lnSpc>
                <a:spcPct val="150000"/>
              </a:lnSpc>
              <a:buFont typeface="+mj-lt"/>
              <a:buAutoNum type="arabicPeriod"/>
            </a:pPr>
            <a:r>
              <a:rPr lang="en-GB" b="0" dirty="0">
                <a:solidFill>
                  <a:schemeClr val="tx1"/>
                </a:solidFill>
                <a:effectLst/>
                <a:latin typeface="Helvetica" pitchFamily="2" charset="0"/>
              </a:rPr>
              <a:t>Your memory </a:t>
            </a:r>
            <a:r>
              <a:rPr lang="en-GB" b="0" dirty="0" err="1">
                <a:solidFill>
                  <a:schemeClr val="tx1"/>
                </a:solidFill>
                <a:effectLst/>
                <a:latin typeface="Helvetica" pitchFamily="2" charset="0"/>
              </a:rPr>
              <a:t>centers</a:t>
            </a:r>
            <a:r>
              <a:rPr lang="en-GB" b="0" dirty="0">
                <a:solidFill>
                  <a:schemeClr val="tx1"/>
                </a:solidFill>
                <a:effectLst/>
                <a:latin typeface="Helvetica" pitchFamily="2" charset="0"/>
              </a:rPr>
              <a:t> activate, linking these words to past experiences and knowledge.</a:t>
            </a:r>
          </a:p>
          <a:p>
            <a:pPr marL="457200" indent="-457200">
              <a:lnSpc>
                <a:spcPct val="150000"/>
              </a:lnSpc>
              <a:buFont typeface="+mj-lt"/>
              <a:buAutoNum type="arabicPeriod"/>
            </a:pPr>
            <a:r>
              <a:rPr lang="en-GB" b="0" dirty="0">
                <a:solidFill>
                  <a:schemeClr val="tx1"/>
                </a:solidFill>
                <a:effectLst/>
                <a:latin typeface="Helvetica" pitchFamily="2" charset="0"/>
              </a:rPr>
              <a:t>Finally, your imagination constructs a vivid mental image based on all this information.</a:t>
            </a:r>
          </a:p>
        </p:txBody>
      </p:sp>
      <p:pic>
        <p:nvPicPr>
          <p:cNvPr id="6" name="Picture 5" descr="A cat sitting on a rug in front of a fireplace&#10;&#10;Description automatically generated">
            <a:extLst>
              <a:ext uri="{FF2B5EF4-FFF2-40B4-BE49-F238E27FC236}">
                <a16:creationId xmlns:a16="http://schemas.microsoft.com/office/drawing/2014/main" id="{18A14EE9-D67B-901C-CB3B-CF65541FEC18}"/>
              </a:ext>
            </a:extLst>
          </p:cNvPr>
          <p:cNvPicPr>
            <a:picLocks noChangeAspect="1"/>
          </p:cNvPicPr>
          <p:nvPr/>
        </p:nvPicPr>
        <p:blipFill>
          <a:blip r:embed="rId2"/>
          <a:stretch>
            <a:fillRect/>
          </a:stretch>
        </p:blipFill>
        <p:spPr>
          <a:xfrm>
            <a:off x="-70558" y="-94747"/>
            <a:ext cx="12333116" cy="7047494"/>
          </a:xfrm>
          <a:prstGeom prst="rect">
            <a:avLst/>
          </a:prstGeom>
        </p:spPr>
      </p:pic>
    </p:spTree>
    <p:extLst>
      <p:ext uri="{BB962C8B-B14F-4D97-AF65-F5344CB8AC3E}">
        <p14:creationId xmlns:p14="http://schemas.microsoft.com/office/powerpoint/2010/main" val="58971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D31B7-8453-ECAA-5F10-C7AAB853DE2E}"/>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F20D08A6-4F09-6EC9-59A2-7CA72B8F93F1}"/>
              </a:ext>
            </a:extLst>
          </p:cNvPr>
          <p:cNvSpPr>
            <a:spLocks noGrp="1"/>
          </p:cNvSpPr>
          <p:nvPr>
            <p:ph type="body" sz="quarter" idx="11"/>
          </p:nvPr>
        </p:nvSpPr>
        <p:spPr/>
        <p:txBody>
          <a:bodyPr/>
          <a:lstStyle/>
          <a:p>
            <a:r>
              <a:rPr lang="en-US" dirty="0"/>
              <a:t>The machine starts from scratch</a:t>
            </a:r>
          </a:p>
        </p:txBody>
      </p:sp>
      <p:sp>
        <p:nvSpPr>
          <p:cNvPr id="4" name="Text Placeholder 3">
            <a:extLst>
              <a:ext uri="{FF2B5EF4-FFF2-40B4-BE49-F238E27FC236}">
                <a16:creationId xmlns:a16="http://schemas.microsoft.com/office/drawing/2014/main" id="{F2B177A6-E6EA-4956-703E-F68D25A5142E}"/>
              </a:ext>
            </a:extLst>
          </p:cNvPr>
          <p:cNvSpPr>
            <a:spLocks noGrp="1"/>
          </p:cNvSpPr>
          <p:nvPr>
            <p:ph type="body" sz="quarter" idx="12"/>
          </p:nvPr>
        </p:nvSpPr>
        <p:spPr/>
        <p:txBody>
          <a:bodyPr/>
          <a:lstStyle/>
          <a:p>
            <a:pPr marL="0" indent="0">
              <a:buNone/>
            </a:pPr>
            <a:r>
              <a:rPr lang="en-GB" b="0" dirty="0">
                <a:effectLst/>
                <a:latin typeface="Menlo" panose="020B0609030804020204" pitchFamily="49" charset="0"/>
              </a:rPr>
              <a:t>text = </a:t>
            </a:r>
            <a:r>
              <a:rPr lang="en-GB" b="0" dirty="0">
                <a:solidFill>
                  <a:srgbClr val="E394DC"/>
                </a:solidFill>
                <a:effectLst/>
                <a:latin typeface="Menlo" panose="020B0609030804020204" pitchFamily="49" charset="0"/>
              </a:rPr>
              <a:t>"The cat sat on the mat."</a:t>
            </a:r>
            <a:endParaRPr lang="en-GB" b="0" dirty="0">
              <a:solidFill>
                <a:srgbClr val="D6D6DD"/>
              </a:solidFill>
              <a:effectLst/>
              <a:latin typeface="Menlo" panose="020B0609030804020204" pitchFamily="49" charset="0"/>
            </a:endParaRPr>
          </a:p>
          <a:p>
            <a:pPr marL="0" indent="0">
              <a:buNone/>
            </a:pPr>
            <a:r>
              <a:rPr lang="en-GB" b="0" dirty="0">
                <a:effectLst/>
                <a:latin typeface="Menlo" panose="020B0609030804020204" pitchFamily="49" charset="0"/>
              </a:rPr>
              <a:t>tokens = </a:t>
            </a:r>
            <a:r>
              <a:rPr lang="en-GB" b="0" dirty="0" err="1">
                <a:effectLst/>
                <a:latin typeface="Menlo" panose="020B0609030804020204" pitchFamily="49" charset="0"/>
              </a:rPr>
              <a:t>text.</a:t>
            </a:r>
            <a:r>
              <a:rPr lang="en-GB" b="0" dirty="0" err="1">
                <a:solidFill>
                  <a:srgbClr val="AAA0FA"/>
                </a:solidFill>
                <a:effectLst/>
                <a:latin typeface="Menlo" panose="020B0609030804020204" pitchFamily="49" charset="0"/>
              </a:rPr>
              <a:t>split</a:t>
            </a:r>
            <a:r>
              <a:rPr lang="en-GB" b="0" dirty="0">
                <a:effectLst/>
                <a:latin typeface="Menlo" panose="020B0609030804020204" pitchFamily="49" charset="0"/>
              </a:rPr>
              <a:t>()</a:t>
            </a:r>
          </a:p>
          <a:p>
            <a:pPr marL="0" indent="0">
              <a:buNone/>
            </a:pPr>
            <a:r>
              <a:rPr lang="en-GB" b="0" dirty="0">
                <a:solidFill>
                  <a:srgbClr val="EFB080"/>
                </a:solidFill>
                <a:effectLst/>
                <a:latin typeface="Menlo" panose="020B0609030804020204" pitchFamily="49" charset="0"/>
              </a:rPr>
              <a:t>print</a:t>
            </a:r>
            <a:r>
              <a:rPr lang="en-GB" b="0" dirty="0">
                <a:effectLst/>
                <a:latin typeface="Menlo" panose="020B0609030804020204" pitchFamily="49" charset="0"/>
              </a:rPr>
              <a:t>(tokens)</a:t>
            </a:r>
          </a:p>
          <a:p>
            <a:pPr marL="0" indent="0">
              <a:buNone/>
            </a:pPr>
            <a:endParaRPr lang="en-GB" b="0" dirty="0">
              <a:solidFill>
                <a:srgbClr val="D6D6DD"/>
              </a:solidFill>
              <a:effectLst/>
              <a:latin typeface="Menlo" panose="020B0609030804020204" pitchFamily="49" charset="0"/>
            </a:endParaRPr>
          </a:p>
          <a:p>
            <a:pPr marL="0" indent="0">
              <a:buNone/>
            </a:pPr>
            <a:r>
              <a:rPr lang="en-GB" b="0" i="1" dirty="0">
                <a:solidFill>
                  <a:srgbClr val="6D6D6D"/>
                </a:solidFill>
                <a:effectLst/>
                <a:latin typeface="Menlo" panose="020B0609030804020204" pitchFamily="49" charset="0"/>
              </a:rPr>
              <a:t># Output: ['The', 'cat', 'sat', 'on', 'the', 'mat.’]</a:t>
            </a:r>
          </a:p>
          <a:p>
            <a:pPr marL="0" indent="0">
              <a:buNone/>
            </a:pPr>
            <a:endParaRPr lang="en-GB" i="1" dirty="0">
              <a:solidFill>
                <a:srgbClr val="6D6D6D"/>
              </a:solidFill>
              <a:latin typeface="Menlo" panose="020B0609030804020204" pitchFamily="49" charset="0"/>
            </a:endParaRPr>
          </a:p>
          <a:p>
            <a:pPr marL="0" indent="0">
              <a:buNone/>
            </a:pPr>
            <a:endParaRPr lang="en-GB" b="0" dirty="0">
              <a:solidFill>
                <a:srgbClr val="D6D6DD"/>
              </a:solidFill>
              <a:effectLst/>
              <a:latin typeface="Menlo" panose="020B0609030804020204" pitchFamily="49" charset="0"/>
            </a:endParaRPr>
          </a:p>
          <a:p>
            <a:pPr marL="0" indent="0">
              <a:buNone/>
            </a:pPr>
            <a:endParaRPr lang="en-US" dirty="0"/>
          </a:p>
        </p:txBody>
      </p:sp>
    </p:spTree>
    <p:extLst>
      <p:ext uri="{BB962C8B-B14F-4D97-AF65-F5344CB8AC3E}">
        <p14:creationId xmlns:p14="http://schemas.microsoft.com/office/powerpoint/2010/main" val="3389770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ECD34-0E6B-7DBD-D2E4-2B2C481F0AA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E058278-35F0-9324-B72E-7653A6072FAE}"/>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5E0FC292-7D37-EA05-D976-33097E2DEC84}"/>
              </a:ext>
            </a:extLst>
          </p:cNvPr>
          <p:cNvSpPr>
            <a:spLocks noGrp="1"/>
          </p:cNvSpPr>
          <p:nvPr>
            <p:ph type="body" sz="quarter" idx="11"/>
          </p:nvPr>
        </p:nvSpPr>
        <p:spPr/>
        <p:txBody>
          <a:bodyPr/>
          <a:lstStyle/>
          <a:p>
            <a:r>
              <a:rPr lang="en-US" dirty="0"/>
              <a:t>The machine starts from scratch</a:t>
            </a:r>
          </a:p>
        </p:txBody>
      </p:sp>
      <p:sp>
        <p:nvSpPr>
          <p:cNvPr id="4" name="Text Placeholder 3">
            <a:extLst>
              <a:ext uri="{FF2B5EF4-FFF2-40B4-BE49-F238E27FC236}">
                <a16:creationId xmlns:a16="http://schemas.microsoft.com/office/drawing/2014/main" id="{25A53DCD-7DEE-99E8-09B7-4A9F0B37CF65}"/>
              </a:ext>
            </a:extLst>
          </p:cNvPr>
          <p:cNvSpPr>
            <a:spLocks noGrp="1"/>
          </p:cNvSpPr>
          <p:nvPr>
            <p:ph type="body" sz="quarter" idx="12"/>
          </p:nvPr>
        </p:nvSpPr>
        <p:spPr/>
        <p:txBody>
          <a:bodyPr/>
          <a:lstStyle/>
          <a:p>
            <a:pPr marL="0" indent="0">
              <a:buNone/>
            </a:pPr>
            <a:endParaRPr lang="en-GB" i="1" dirty="0">
              <a:solidFill>
                <a:srgbClr val="6D6D6D"/>
              </a:solidFill>
              <a:latin typeface="Menlo" panose="020B0609030804020204" pitchFamily="49" charset="0"/>
            </a:endParaRPr>
          </a:p>
          <a:p>
            <a:pPr marL="0" indent="0">
              <a:buNone/>
            </a:pPr>
            <a:endParaRPr lang="en-GB" b="0" dirty="0">
              <a:solidFill>
                <a:srgbClr val="D6D6DD"/>
              </a:solidFill>
              <a:effectLst/>
              <a:latin typeface="Menlo" panose="020B0609030804020204" pitchFamily="49" charset="0"/>
            </a:endParaRPr>
          </a:p>
          <a:p>
            <a:pPr marL="0" indent="0">
              <a:buNone/>
            </a:pPr>
            <a:endParaRPr lang="en-US" dirty="0"/>
          </a:p>
        </p:txBody>
      </p:sp>
      <p:sp>
        <p:nvSpPr>
          <p:cNvPr id="6" name="Text Placeholder 3">
            <a:extLst>
              <a:ext uri="{FF2B5EF4-FFF2-40B4-BE49-F238E27FC236}">
                <a16:creationId xmlns:a16="http://schemas.microsoft.com/office/drawing/2014/main" id="{A31F872A-7405-41C9-C8A1-0E527C45E6C7}"/>
              </a:ext>
            </a:extLst>
          </p:cNvPr>
          <p:cNvSpPr txBox="1">
            <a:spLocks/>
          </p:cNvSpPr>
          <p:nvPr/>
        </p:nvSpPr>
        <p:spPr>
          <a:xfrm>
            <a:off x="656059" y="1611086"/>
            <a:ext cx="11176000" cy="4402853"/>
          </a:xfrm>
          <a:prstGeom prst="rect">
            <a:avLst/>
          </a:prstGeom>
        </p:spPr>
        <p:txBody>
          <a:bodyPr vert="horz" lIns="91440" tIns="45720" rIns="91440" bIns="45720" rtlCol="0">
            <a:normAutofit fontScale="77500" lnSpcReduction="20000"/>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0" i="1" dirty="0">
                <a:solidFill>
                  <a:srgbClr val="6D6D6D"/>
                </a:solidFill>
                <a:effectLst/>
                <a:latin typeface="Menlo" panose="020B0609030804020204" pitchFamily="49" charset="0"/>
              </a:rPr>
              <a:t># Build vocabulary</a:t>
            </a:r>
          </a:p>
          <a:p>
            <a:pPr marL="0" indent="0">
              <a:buNone/>
            </a:pPr>
            <a:r>
              <a:rPr lang="en-GB" b="0" dirty="0">
                <a:effectLst/>
                <a:latin typeface="Menlo" panose="020B0609030804020204" pitchFamily="49" charset="0"/>
              </a:rPr>
              <a:t>vocab = </a:t>
            </a:r>
            <a:r>
              <a:rPr lang="en-GB" b="0" dirty="0">
                <a:solidFill>
                  <a:srgbClr val="EFB080"/>
                </a:solidFill>
                <a:effectLst/>
                <a:latin typeface="Menlo" panose="020B0609030804020204" pitchFamily="49" charset="0"/>
              </a:rPr>
              <a:t>sorted</a:t>
            </a:r>
            <a:r>
              <a:rPr lang="en-GB" b="0" dirty="0">
                <a:effectLst/>
                <a:latin typeface="Menlo" panose="020B0609030804020204" pitchFamily="49" charset="0"/>
              </a:rPr>
              <a:t>(</a:t>
            </a:r>
            <a:r>
              <a:rPr lang="en-GB" b="0" dirty="0">
                <a:solidFill>
                  <a:srgbClr val="82D2CE"/>
                </a:solidFill>
                <a:effectLst/>
                <a:latin typeface="Menlo" panose="020B0609030804020204" pitchFamily="49" charset="0"/>
              </a:rPr>
              <a:t>set</a:t>
            </a:r>
            <a:r>
              <a:rPr lang="en-GB" b="0" dirty="0">
                <a:effectLst/>
                <a:latin typeface="Menlo" panose="020B0609030804020204" pitchFamily="49" charset="0"/>
              </a:rPr>
              <a:t>(tokens))</a:t>
            </a:r>
          </a:p>
          <a:p>
            <a:pPr marL="0" indent="0">
              <a:buNone/>
            </a:pPr>
            <a:endParaRPr lang="en-GB" b="0" dirty="0">
              <a:solidFill>
                <a:srgbClr val="D6D6DD"/>
              </a:solidFill>
              <a:effectLst/>
              <a:latin typeface="Menlo" panose="020B0609030804020204" pitchFamily="49" charset="0"/>
            </a:endParaRPr>
          </a:p>
          <a:p>
            <a:pPr marL="0" indent="0">
              <a:buNone/>
            </a:pPr>
            <a:r>
              <a:rPr lang="en-GB" b="0" i="1" dirty="0">
                <a:solidFill>
                  <a:srgbClr val="6D6D6D"/>
                </a:solidFill>
                <a:effectLst/>
                <a:latin typeface="Menlo" panose="020B0609030804020204" pitchFamily="49" charset="0"/>
              </a:rPr>
              <a:t># Create token to index mapping</a:t>
            </a:r>
            <a:endParaRPr lang="en-GB" b="0" dirty="0">
              <a:solidFill>
                <a:srgbClr val="D6D6DD"/>
              </a:solidFill>
              <a:effectLst/>
              <a:latin typeface="Menlo" panose="020B0609030804020204" pitchFamily="49" charset="0"/>
            </a:endParaRPr>
          </a:p>
          <a:p>
            <a:pPr marL="0" indent="0">
              <a:buNone/>
            </a:pPr>
            <a:r>
              <a:rPr lang="en-GB" b="0" dirty="0" err="1">
                <a:effectLst/>
                <a:latin typeface="Menlo" panose="020B0609030804020204" pitchFamily="49" charset="0"/>
              </a:rPr>
              <a:t>token_to_index</a:t>
            </a:r>
            <a:r>
              <a:rPr lang="en-GB" b="0" dirty="0">
                <a:effectLst/>
                <a:latin typeface="Menlo" panose="020B0609030804020204" pitchFamily="49" charset="0"/>
              </a:rPr>
              <a:t> = {token: index </a:t>
            </a:r>
            <a:r>
              <a:rPr lang="en-GB" b="0" i="1" dirty="0">
                <a:solidFill>
                  <a:srgbClr val="83D6C5"/>
                </a:solidFill>
                <a:effectLst/>
                <a:latin typeface="Menlo" panose="020B0609030804020204" pitchFamily="49" charset="0"/>
              </a:rPr>
              <a:t>for</a:t>
            </a:r>
            <a:r>
              <a:rPr lang="en-GB" b="0" dirty="0">
                <a:solidFill>
                  <a:srgbClr val="D6D6DD"/>
                </a:solidFill>
                <a:effectLst/>
                <a:latin typeface="Menlo" panose="020B0609030804020204" pitchFamily="49" charset="0"/>
              </a:rPr>
              <a:t> </a:t>
            </a:r>
            <a:r>
              <a:rPr lang="en-GB" b="0" dirty="0">
                <a:effectLst/>
                <a:latin typeface="Menlo" panose="020B0609030804020204" pitchFamily="49" charset="0"/>
              </a:rPr>
              <a:t>index, token </a:t>
            </a:r>
            <a:r>
              <a:rPr lang="en-GB" b="0" i="1" dirty="0">
                <a:solidFill>
                  <a:srgbClr val="83D6C5"/>
                </a:solidFill>
                <a:effectLst/>
                <a:latin typeface="Menlo" panose="020B0609030804020204" pitchFamily="49" charset="0"/>
              </a:rPr>
              <a:t>in</a:t>
            </a:r>
            <a:r>
              <a:rPr lang="en-GB" b="0" dirty="0">
                <a:solidFill>
                  <a:srgbClr val="D6D6DD"/>
                </a:solidFill>
                <a:effectLst/>
                <a:latin typeface="Menlo" panose="020B0609030804020204" pitchFamily="49" charset="0"/>
              </a:rPr>
              <a:t> </a:t>
            </a:r>
            <a:r>
              <a:rPr lang="en-GB" b="0" dirty="0">
                <a:solidFill>
                  <a:srgbClr val="EFB080"/>
                </a:solidFill>
                <a:effectLst/>
                <a:latin typeface="Menlo" panose="020B0609030804020204" pitchFamily="49" charset="0"/>
              </a:rPr>
              <a:t>enumerate</a:t>
            </a:r>
            <a:r>
              <a:rPr lang="en-GB" b="0" dirty="0">
                <a:effectLst/>
                <a:latin typeface="Menlo" panose="020B0609030804020204" pitchFamily="49" charset="0"/>
              </a:rPr>
              <a:t>(vocab)}</a:t>
            </a:r>
          </a:p>
          <a:p>
            <a:pPr marL="0" indent="0">
              <a:buNone/>
            </a:pPr>
            <a:endParaRPr lang="en-GB" b="0" dirty="0">
              <a:solidFill>
                <a:srgbClr val="D6D6DD"/>
              </a:solidFill>
              <a:effectLst/>
              <a:latin typeface="Menlo" panose="020B0609030804020204" pitchFamily="49" charset="0"/>
            </a:endParaRPr>
          </a:p>
          <a:p>
            <a:pPr marL="0" indent="0">
              <a:buNone/>
            </a:pPr>
            <a:r>
              <a:rPr lang="en-GB" b="0" i="1" dirty="0">
                <a:solidFill>
                  <a:srgbClr val="6D6D6D"/>
                </a:solidFill>
                <a:effectLst/>
                <a:latin typeface="Menlo" panose="020B0609030804020204" pitchFamily="49" charset="0"/>
              </a:rPr>
              <a:t># Create index to token mapping</a:t>
            </a:r>
            <a:endParaRPr lang="en-GB" b="0" dirty="0">
              <a:solidFill>
                <a:srgbClr val="D6D6DD"/>
              </a:solidFill>
              <a:effectLst/>
              <a:latin typeface="Menlo" panose="020B0609030804020204" pitchFamily="49" charset="0"/>
            </a:endParaRPr>
          </a:p>
          <a:p>
            <a:pPr marL="0" indent="0">
              <a:buNone/>
            </a:pPr>
            <a:r>
              <a:rPr lang="en-GB" b="0" dirty="0" err="1">
                <a:effectLst/>
                <a:latin typeface="Menlo" panose="020B0609030804020204" pitchFamily="49" charset="0"/>
              </a:rPr>
              <a:t>index_to_token</a:t>
            </a:r>
            <a:r>
              <a:rPr lang="en-GB" b="0" dirty="0">
                <a:effectLst/>
                <a:latin typeface="Menlo" panose="020B0609030804020204" pitchFamily="49" charset="0"/>
              </a:rPr>
              <a:t> = {index: token </a:t>
            </a:r>
            <a:r>
              <a:rPr lang="en-GB" b="0" i="1" dirty="0">
                <a:effectLst/>
                <a:latin typeface="Menlo" panose="020B0609030804020204" pitchFamily="49" charset="0"/>
              </a:rPr>
              <a:t>for</a:t>
            </a:r>
            <a:r>
              <a:rPr lang="en-GB" b="0" dirty="0">
                <a:effectLst/>
                <a:latin typeface="Menlo" panose="020B0609030804020204" pitchFamily="49" charset="0"/>
              </a:rPr>
              <a:t> token, index </a:t>
            </a:r>
            <a:r>
              <a:rPr lang="en-GB" b="0" i="1" dirty="0">
                <a:effectLst/>
                <a:latin typeface="Menlo" panose="020B0609030804020204" pitchFamily="49" charset="0"/>
              </a:rPr>
              <a:t>in</a:t>
            </a:r>
            <a:r>
              <a:rPr lang="en-GB" b="0" dirty="0">
                <a:effectLst/>
                <a:latin typeface="Menlo" panose="020B0609030804020204" pitchFamily="49" charset="0"/>
              </a:rPr>
              <a:t> </a:t>
            </a:r>
            <a:r>
              <a:rPr lang="en-GB" b="0" dirty="0" err="1">
                <a:effectLst/>
                <a:latin typeface="Menlo" panose="020B0609030804020204" pitchFamily="49" charset="0"/>
              </a:rPr>
              <a:t>token_to_index.</a:t>
            </a:r>
            <a:r>
              <a:rPr lang="en-GB" b="0" dirty="0" err="1">
                <a:solidFill>
                  <a:srgbClr val="AAA0FA"/>
                </a:solidFill>
                <a:effectLst/>
                <a:latin typeface="Menlo" panose="020B0609030804020204" pitchFamily="49" charset="0"/>
              </a:rPr>
              <a:t>items</a:t>
            </a:r>
            <a:r>
              <a:rPr lang="en-GB" b="0" dirty="0">
                <a:effectLst/>
                <a:latin typeface="Menlo" panose="020B0609030804020204" pitchFamily="49" charset="0"/>
              </a:rPr>
              <a:t>()}</a:t>
            </a:r>
          </a:p>
          <a:p>
            <a:pPr marL="0" indent="0">
              <a:buNone/>
            </a:pPr>
            <a:r>
              <a:rPr lang="en-GB" b="0" dirty="0">
                <a:solidFill>
                  <a:srgbClr val="EFB080"/>
                </a:solidFill>
                <a:effectLst/>
                <a:latin typeface="Menlo" panose="020B0609030804020204" pitchFamily="49" charset="0"/>
              </a:rPr>
              <a:t>print</a:t>
            </a:r>
            <a:r>
              <a:rPr lang="en-GB" b="0" dirty="0">
                <a:effectLst/>
                <a:latin typeface="Menlo" panose="020B0609030804020204" pitchFamily="49" charset="0"/>
              </a:rPr>
              <a:t>(</a:t>
            </a:r>
            <a:r>
              <a:rPr lang="en-GB" b="0" dirty="0" err="1">
                <a:effectLst/>
                <a:latin typeface="Menlo" panose="020B0609030804020204" pitchFamily="49" charset="0"/>
              </a:rPr>
              <a:t>token_to_index</a:t>
            </a:r>
            <a:r>
              <a:rPr lang="en-GB" b="0" dirty="0">
                <a:effectLst/>
                <a:latin typeface="Menlo" panose="020B0609030804020204" pitchFamily="49" charset="0"/>
              </a:rPr>
              <a:t>)</a:t>
            </a:r>
          </a:p>
          <a:p>
            <a:pPr marL="0" indent="0">
              <a:buNone/>
            </a:pPr>
            <a:endParaRPr lang="en-GB" b="0" dirty="0">
              <a:solidFill>
                <a:srgbClr val="D6D6DD"/>
              </a:solidFill>
              <a:effectLst/>
              <a:latin typeface="Menlo" panose="020B0609030804020204" pitchFamily="49" charset="0"/>
            </a:endParaRPr>
          </a:p>
          <a:p>
            <a:pPr marL="0" indent="0">
              <a:buNone/>
            </a:pPr>
            <a:r>
              <a:rPr lang="en-GB" b="0" i="1" dirty="0">
                <a:solidFill>
                  <a:srgbClr val="6D6D6D"/>
                </a:solidFill>
                <a:effectLst/>
                <a:latin typeface="Menlo" panose="020B0609030804020204" pitchFamily="49" charset="0"/>
              </a:rPr>
              <a:t># Output: {'cat': 0, 'mat': 1, 'on': 2, 'sat': 3, 'the': 4}</a:t>
            </a:r>
          </a:p>
          <a:p>
            <a:pPr marL="0" indent="0">
              <a:buNone/>
            </a:pPr>
            <a:br>
              <a:rPr lang="en-GB" b="0" dirty="0">
                <a:solidFill>
                  <a:srgbClr val="D6D6DD"/>
                </a:solidFill>
                <a:effectLst/>
                <a:latin typeface="Menlo" panose="020B0609030804020204" pitchFamily="49" charset="0"/>
              </a:rPr>
            </a:br>
            <a:r>
              <a:rPr lang="en-GB" b="0" i="1" dirty="0">
                <a:solidFill>
                  <a:srgbClr val="6D6D6D"/>
                </a:solidFill>
                <a:effectLst/>
                <a:latin typeface="Menlo" panose="020B0609030804020204" pitchFamily="49" charset="0"/>
              </a:rPr>
              <a:t># Convert tokens to indices</a:t>
            </a:r>
            <a:endParaRPr lang="en-GB" b="0" dirty="0">
              <a:solidFill>
                <a:srgbClr val="D6D6DD"/>
              </a:solidFill>
              <a:effectLst/>
              <a:latin typeface="Menlo" panose="020B0609030804020204" pitchFamily="49" charset="0"/>
            </a:endParaRPr>
          </a:p>
          <a:p>
            <a:pPr marL="0" indent="0">
              <a:buNone/>
            </a:pPr>
            <a:r>
              <a:rPr lang="en-GB" b="0" dirty="0">
                <a:effectLst/>
                <a:latin typeface="Menlo" panose="020B0609030804020204" pitchFamily="49" charset="0"/>
              </a:rPr>
              <a:t>indices = [</a:t>
            </a:r>
            <a:r>
              <a:rPr lang="en-GB" b="0" dirty="0" err="1">
                <a:effectLst/>
                <a:latin typeface="Menlo" panose="020B0609030804020204" pitchFamily="49" charset="0"/>
              </a:rPr>
              <a:t>token_to_index</a:t>
            </a:r>
            <a:r>
              <a:rPr lang="en-GB" b="0" dirty="0">
                <a:effectLst/>
                <a:latin typeface="Menlo" panose="020B0609030804020204" pitchFamily="49" charset="0"/>
              </a:rPr>
              <a:t>[token] </a:t>
            </a:r>
            <a:r>
              <a:rPr lang="en-GB" b="0" i="1" dirty="0">
                <a:solidFill>
                  <a:srgbClr val="83D6C5"/>
                </a:solidFill>
                <a:effectLst/>
                <a:latin typeface="Menlo" panose="020B0609030804020204" pitchFamily="49" charset="0"/>
              </a:rPr>
              <a:t>for</a:t>
            </a:r>
            <a:r>
              <a:rPr lang="en-GB" b="0" dirty="0">
                <a:solidFill>
                  <a:srgbClr val="D6D6DD"/>
                </a:solidFill>
                <a:effectLst/>
                <a:latin typeface="Menlo" panose="020B0609030804020204" pitchFamily="49" charset="0"/>
              </a:rPr>
              <a:t> </a:t>
            </a:r>
            <a:r>
              <a:rPr lang="en-GB" b="0" dirty="0">
                <a:effectLst/>
                <a:latin typeface="Menlo" panose="020B0609030804020204" pitchFamily="49" charset="0"/>
              </a:rPr>
              <a:t>token</a:t>
            </a:r>
            <a:r>
              <a:rPr lang="en-GB" b="0" dirty="0">
                <a:solidFill>
                  <a:srgbClr val="D6D6DD"/>
                </a:solidFill>
                <a:effectLst/>
                <a:latin typeface="Menlo" panose="020B0609030804020204" pitchFamily="49" charset="0"/>
              </a:rPr>
              <a:t> </a:t>
            </a:r>
            <a:r>
              <a:rPr lang="en-GB" b="0" i="1" dirty="0">
                <a:solidFill>
                  <a:srgbClr val="83D6C5"/>
                </a:solidFill>
                <a:effectLst/>
                <a:latin typeface="Menlo" panose="020B0609030804020204" pitchFamily="49" charset="0"/>
              </a:rPr>
              <a:t>in</a:t>
            </a:r>
            <a:r>
              <a:rPr lang="en-GB" b="0" dirty="0">
                <a:solidFill>
                  <a:srgbClr val="D6D6DD"/>
                </a:solidFill>
                <a:effectLst/>
                <a:latin typeface="Menlo" panose="020B0609030804020204" pitchFamily="49" charset="0"/>
              </a:rPr>
              <a:t> </a:t>
            </a:r>
            <a:r>
              <a:rPr lang="en-GB" b="0" dirty="0">
                <a:effectLst/>
                <a:latin typeface="Menlo" panose="020B0609030804020204" pitchFamily="49" charset="0"/>
              </a:rPr>
              <a:t>tokens]</a:t>
            </a:r>
          </a:p>
          <a:p>
            <a:pPr marL="0" indent="0">
              <a:buNone/>
            </a:pPr>
            <a:r>
              <a:rPr lang="en-GB" b="0" dirty="0">
                <a:solidFill>
                  <a:srgbClr val="EFB080"/>
                </a:solidFill>
                <a:effectLst/>
                <a:latin typeface="Menlo" panose="020B0609030804020204" pitchFamily="49" charset="0"/>
              </a:rPr>
              <a:t>print</a:t>
            </a:r>
            <a:r>
              <a:rPr lang="en-GB" b="0" dirty="0">
                <a:effectLst/>
                <a:latin typeface="Menlo" panose="020B0609030804020204" pitchFamily="49" charset="0"/>
              </a:rPr>
              <a:t>(indices)</a:t>
            </a:r>
          </a:p>
          <a:p>
            <a:pPr marL="0" indent="0">
              <a:buNone/>
            </a:pPr>
            <a:r>
              <a:rPr lang="en-GB" b="0" i="1" dirty="0">
                <a:solidFill>
                  <a:srgbClr val="6D6D6D"/>
                </a:solidFill>
                <a:effectLst/>
                <a:latin typeface="Menlo" panose="020B0609030804020204" pitchFamily="49" charset="0"/>
              </a:rPr>
              <a:t># Output: [4, 0, 3, 2, 4, 1]</a:t>
            </a:r>
            <a:endParaRPr lang="en-GB" b="0" dirty="0">
              <a:solidFill>
                <a:srgbClr val="D6D6DD"/>
              </a:solidFill>
              <a:effectLst/>
              <a:latin typeface="Menlo" panose="020B0609030804020204" pitchFamily="49" charset="0"/>
            </a:endParaRPr>
          </a:p>
          <a:p>
            <a:pPr marL="0" indent="0">
              <a:buFont typeface="Courier New"/>
              <a:buNone/>
            </a:pPr>
            <a:endParaRPr lang="en-GB" i="1" dirty="0">
              <a:solidFill>
                <a:srgbClr val="6D6D6D"/>
              </a:solidFill>
              <a:latin typeface="Menlo" panose="020B0609030804020204" pitchFamily="49" charset="0"/>
            </a:endParaRPr>
          </a:p>
          <a:p>
            <a:pPr marL="0" indent="0">
              <a:buFont typeface="Courier New"/>
              <a:buNone/>
            </a:pPr>
            <a:endParaRPr lang="en-GB" dirty="0">
              <a:solidFill>
                <a:srgbClr val="D6D6DD"/>
              </a:solidFill>
              <a:latin typeface="Menlo" panose="020B0609030804020204" pitchFamily="49" charset="0"/>
            </a:endParaRPr>
          </a:p>
          <a:p>
            <a:pPr marL="0" indent="0">
              <a:buFont typeface="Courier New"/>
              <a:buNone/>
            </a:pPr>
            <a:endParaRPr lang="en-US" dirty="0"/>
          </a:p>
        </p:txBody>
      </p:sp>
    </p:spTree>
    <p:extLst>
      <p:ext uri="{BB962C8B-B14F-4D97-AF65-F5344CB8AC3E}">
        <p14:creationId xmlns:p14="http://schemas.microsoft.com/office/powerpoint/2010/main" val="2876757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59221-40BE-9CAF-BA6F-B09CA0C6DD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653DE4-205C-9AF0-A14C-36D2DDAE2316}"/>
              </a:ext>
            </a:extLst>
          </p:cNvPr>
          <p:cNvSpPr>
            <a:spLocks noGrp="1"/>
          </p:cNvSpPr>
          <p:nvPr>
            <p:ph type="body" sz="quarter" idx="10"/>
          </p:nvPr>
        </p:nvSpPr>
        <p:spPr/>
        <p:txBody>
          <a:bodyPr vert="horz" lIns="121920" tIns="60960" rIns="121920" bIns="60960" rtlCol="0" anchor="t">
            <a:normAutofit/>
          </a:bodyPr>
          <a:lstStyle/>
          <a:p>
            <a:r>
              <a:rPr lang="en-US"/>
              <a:t>Embeddings</a:t>
            </a:r>
          </a:p>
        </p:txBody>
      </p:sp>
      <p:pic>
        <p:nvPicPr>
          <p:cNvPr id="3" name="Picture 2" descr="A diagram of different colored circles&#10;&#10;Description automatically generated">
            <a:extLst>
              <a:ext uri="{FF2B5EF4-FFF2-40B4-BE49-F238E27FC236}">
                <a16:creationId xmlns:a16="http://schemas.microsoft.com/office/drawing/2014/main" id="{217EC57A-BE38-2EAD-64E5-7351BE7C6657}"/>
              </a:ext>
            </a:extLst>
          </p:cNvPr>
          <p:cNvPicPr>
            <a:picLocks noChangeAspect="1"/>
          </p:cNvPicPr>
          <p:nvPr/>
        </p:nvPicPr>
        <p:blipFill>
          <a:blip r:embed="rId3"/>
          <a:stretch>
            <a:fillRect/>
          </a:stretch>
        </p:blipFill>
        <p:spPr>
          <a:xfrm>
            <a:off x="505392" y="1254095"/>
            <a:ext cx="4650807" cy="4584818"/>
          </a:xfrm>
          <a:prstGeom prst="rect">
            <a:avLst/>
          </a:prstGeom>
        </p:spPr>
      </p:pic>
      <p:sp>
        <p:nvSpPr>
          <p:cNvPr id="5" name="Text Placeholder 3">
            <a:extLst>
              <a:ext uri="{FF2B5EF4-FFF2-40B4-BE49-F238E27FC236}">
                <a16:creationId xmlns:a16="http://schemas.microsoft.com/office/drawing/2014/main" id="{0DD18F70-7882-0027-7CF0-A61E9238B8D5}"/>
              </a:ext>
            </a:extLst>
          </p:cNvPr>
          <p:cNvSpPr txBox="1">
            <a:spLocks/>
          </p:cNvSpPr>
          <p:nvPr/>
        </p:nvSpPr>
        <p:spPr>
          <a:xfrm>
            <a:off x="5759323" y="1314241"/>
            <a:ext cx="5342959" cy="4476084"/>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365" indent="-380365"/>
            <a:r>
              <a:rPr lang="en-US" sz="2100" dirty="0">
                <a:solidFill>
                  <a:srgbClr val="404040"/>
                </a:solidFill>
              </a:rPr>
              <a:t>Embeddings are vectors (lists of numbers)</a:t>
            </a:r>
            <a:endParaRPr lang="en-US" dirty="0"/>
          </a:p>
          <a:p>
            <a:pPr marL="380365" indent="-380365"/>
            <a:r>
              <a:rPr lang="en-US" sz="2100" dirty="0">
                <a:solidFill>
                  <a:srgbClr val="404040"/>
                </a:solidFill>
                <a:hlinkClick r:id="rId4"/>
              </a:rPr>
              <a:t>https://ig.ft.com/generative-ai/</a:t>
            </a:r>
            <a:endParaRPr lang="en-US" sz="2100" dirty="0">
              <a:solidFill>
                <a:srgbClr val="404040"/>
              </a:solidFill>
            </a:endParaRPr>
          </a:p>
          <a:p>
            <a:pPr marL="380365" indent="-380365"/>
            <a:r>
              <a:rPr lang="en-US" sz="2133" dirty="0">
                <a:solidFill>
                  <a:srgbClr val="404040"/>
                </a:solidFill>
              </a:rPr>
              <a:t>There are a number of different types of embeddings:</a:t>
            </a:r>
          </a:p>
          <a:p>
            <a:pPr marL="685175" lvl="1" indent="-380365"/>
            <a:r>
              <a:rPr lang="en-US" sz="1866" dirty="0">
                <a:solidFill>
                  <a:srgbClr val="404040"/>
                </a:solidFill>
              </a:rPr>
              <a:t>Learned</a:t>
            </a:r>
          </a:p>
          <a:p>
            <a:pPr marL="685175" lvl="1" indent="-380365"/>
            <a:r>
              <a:rPr lang="en-US" sz="1866" dirty="0">
                <a:solidFill>
                  <a:srgbClr val="404040"/>
                </a:solidFill>
              </a:rPr>
              <a:t>Positional</a:t>
            </a:r>
          </a:p>
          <a:p>
            <a:pPr marL="685175" lvl="1" indent="-380365"/>
            <a:r>
              <a:rPr lang="en-US" sz="1866" dirty="0">
                <a:solidFill>
                  <a:srgbClr val="404040"/>
                </a:solidFill>
              </a:rPr>
              <a:t>Combinations</a:t>
            </a:r>
          </a:p>
        </p:txBody>
      </p:sp>
    </p:spTree>
    <p:extLst>
      <p:ext uri="{BB962C8B-B14F-4D97-AF65-F5344CB8AC3E}">
        <p14:creationId xmlns:p14="http://schemas.microsoft.com/office/powerpoint/2010/main" val="3064950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Welcome!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a:t>About the course</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t>Introduction to LLMs and how they work</a:t>
            </a:r>
          </a:p>
          <a:p>
            <a:r>
              <a:rPr lang="en-US" dirty="0"/>
              <a:t>What is available?</a:t>
            </a:r>
          </a:p>
          <a:p>
            <a:r>
              <a:rPr lang="en-US" dirty="0"/>
              <a:t>How to use them</a:t>
            </a:r>
          </a:p>
          <a:p>
            <a:pPr marL="0" indent="0">
              <a:buNone/>
            </a:pPr>
            <a:endParaRPr lang="en-US" dirty="0"/>
          </a:p>
          <a:p>
            <a:pPr marL="0" indent="0">
              <a:buNone/>
            </a:pPr>
            <a:r>
              <a:rPr lang="en-US" dirty="0"/>
              <a:t>Code and slides available on:</a:t>
            </a:r>
          </a:p>
          <a:p>
            <a:pPr marL="0" indent="0">
              <a:buNone/>
            </a:pPr>
            <a:endParaRPr lang="en-US" dirty="0"/>
          </a:p>
          <a:p>
            <a:pPr marL="0" indent="0">
              <a:buNone/>
            </a:pPr>
            <a:r>
              <a:rPr lang="en-US" dirty="0">
                <a:hlinkClick r:id="rId2"/>
              </a:rPr>
              <a:t>Accelerate Science GitHub repo</a:t>
            </a:r>
            <a:endParaRPr lang="en-US" dirty="0"/>
          </a:p>
        </p:txBody>
      </p:sp>
    </p:spTree>
    <p:extLst>
      <p:ext uri="{BB962C8B-B14F-4D97-AF65-F5344CB8AC3E}">
        <p14:creationId xmlns:p14="http://schemas.microsoft.com/office/powerpoint/2010/main" val="385288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262D0F-3D0C-21AE-CAB1-EA3E67958129}"/>
              </a:ext>
            </a:extLst>
          </p:cNvPr>
          <p:cNvSpPr>
            <a:spLocks noGrp="1"/>
          </p:cNvSpPr>
          <p:nvPr>
            <p:ph type="body" sz="quarter" idx="10"/>
          </p:nvPr>
        </p:nvSpPr>
        <p:spPr/>
        <p:txBody>
          <a:bodyPr/>
          <a:lstStyle/>
          <a:p>
            <a:r>
              <a:rPr lang="en-US" dirty="0"/>
              <a:t>Embeddings</a:t>
            </a:r>
          </a:p>
        </p:txBody>
      </p:sp>
      <p:pic>
        <p:nvPicPr>
          <p:cNvPr id="6" name="embeddings2_B86C9F03-05AB-464C-B21D-115625BE6A4D.mp4">
            <a:hlinkClick r:id="" action="ppaction://media"/>
            <a:extLst>
              <a:ext uri="{FF2B5EF4-FFF2-40B4-BE49-F238E27FC236}">
                <a16:creationId xmlns:a16="http://schemas.microsoft.com/office/drawing/2014/main" id="{D9789DD9-E732-BF07-571A-1BB1E98410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0900"/>
            <a:ext cx="12192000" cy="5156200"/>
          </a:xfrm>
          <a:prstGeom prst="rect">
            <a:avLst/>
          </a:prstGeom>
        </p:spPr>
      </p:pic>
      <p:sp>
        <p:nvSpPr>
          <p:cNvPr id="7" name="TextBox 6">
            <a:extLst>
              <a:ext uri="{FF2B5EF4-FFF2-40B4-BE49-F238E27FC236}">
                <a16:creationId xmlns:a16="http://schemas.microsoft.com/office/drawing/2014/main" id="{6DDD55F9-E5EF-7415-A2DE-893F77E12CEC}"/>
              </a:ext>
            </a:extLst>
          </p:cNvPr>
          <p:cNvSpPr txBox="1"/>
          <p:nvPr/>
        </p:nvSpPr>
        <p:spPr>
          <a:xfrm>
            <a:off x="2610852" y="6148138"/>
            <a:ext cx="6444393" cy="246221"/>
          </a:xfrm>
          <a:prstGeom prst="rect">
            <a:avLst/>
          </a:prstGeom>
          <a:noFill/>
        </p:spPr>
        <p:txBody>
          <a:bodyPr wrap="none" rtlCol="0">
            <a:spAutoFit/>
          </a:bodyPr>
          <a:lstStyle/>
          <a:p>
            <a:r>
              <a:rPr lang="en-US" sz="1000" dirty="0"/>
              <a:t>Shameless “borrowed” from the excellent 3Blue1Brown video series: https://</a:t>
            </a:r>
            <a:r>
              <a:rPr lang="en-US" sz="1000" dirty="0" err="1"/>
              <a:t>www.youtube.com</a:t>
            </a:r>
            <a:r>
              <a:rPr lang="en-US" sz="1000" dirty="0"/>
              <a:t>/</a:t>
            </a:r>
            <a:r>
              <a:rPr lang="en-US" sz="1000" dirty="0" err="1"/>
              <a:t>watch?v</a:t>
            </a:r>
            <a:r>
              <a:rPr lang="en-US" sz="1000" dirty="0"/>
              <a:t>=eMlx5fFNoYc</a:t>
            </a:r>
          </a:p>
        </p:txBody>
      </p:sp>
    </p:spTree>
    <p:extLst>
      <p:ext uri="{BB962C8B-B14F-4D97-AF65-F5344CB8AC3E}">
        <p14:creationId xmlns:p14="http://schemas.microsoft.com/office/powerpoint/2010/main" val="265790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D46C-F2DE-5E12-4565-C9F48219DA6C}"/>
            </a:ext>
          </a:extLst>
        </p:cNvPr>
        <p:cNvGrpSpPr/>
        <p:nvPr/>
      </p:nvGrpSpPr>
      <p:grpSpPr>
        <a:xfrm>
          <a:off x="0" y="0"/>
          <a:ext cx="0" cy="0"/>
          <a:chOff x="0" y="0"/>
          <a:chExt cx="0" cy="0"/>
        </a:xfrm>
      </p:grpSpPr>
      <p:pic>
        <p:nvPicPr>
          <p:cNvPr id="6" name="Picture 5" descr="A diagram of a machine&#10;&#10;Description automatically generated">
            <a:extLst>
              <a:ext uri="{FF2B5EF4-FFF2-40B4-BE49-F238E27FC236}">
                <a16:creationId xmlns:a16="http://schemas.microsoft.com/office/drawing/2014/main" id="{C74FDEB7-5DC0-C22B-B956-F3798D47FFDE}"/>
              </a:ext>
            </a:extLst>
          </p:cNvPr>
          <p:cNvPicPr>
            <a:picLocks noChangeAspect="1"/>
          </p:cNvPicPr>
          <p:nvPr/>
        </p:nvPicPr>
        <p:blipFill>
          <a:blip r:embed="rId3"/>
          <a:stretch>
            <a:fillRect/>
          </a:stretch>
        </p:blipFill>
        <p:spPr>
          <a:xfrm>
            <a:off x="1316459" y="1445723"/>
            <a:ext cx="10363200" cy="4536460"/>
          </a:xfrm>
          <a:prstGeom prst="rect">
            <a:avLst/>
          </a:prstGeom>
        </p:spPr>
      </p:pic>
      <p:sp>
        <p:nvSpPr>
          <p:cNvPr id="2" name="Text Placeholder 1">
            <a:extLst>
              <a:ext uri="{FF2B5EF4-FFF2-40B4-BE49-F238E27FC236}">
                <a16:creationId xmlns:a16="http://schemas.microsoft.com/office/drawing/2014/main" id="{7A016BCF-5469-D927-4149-0F8870347639}"/>
              </a:ext>
            </a:extLst>
          </p:cNvPr>
          <p:cNvSpPr>
            <a:spLocks noGrp="1"/>
          </p:cNvSpPr>
          <p:nvPr>
            <p:ph type="body" sz="quarter" idx="10"/>
          </p:nvPr>
        </p:nvSpPr>
        <p:spPr/>
        <p:txBody>
          <a:bodyPr vert="horz" lIns="121920" tIns="60960" rIns="121920" bIns="60960" rtlCol="0" anchor="t">
            <a:normAutofit/>
          </a:bodyPr>
          <a:lstStyle/>
          <a:p>
            <a:r>
              <a:rPr lang="en-US"/>
              <a:t>How do they work?</a:t>
            </a:r>
          </a:p>
        </p:txBody>
      </p:sp>
      <p:sp>
        <p:nvSpPr>
          <p:cNvPr id="3" name="Text Placeholder 2">
            <a:extLst>
              <a:ext uri="{FF2B5EF4-FFF2-40B4-BE49-F238E27FC236}">
                <a16:creationId xmlns:a16="http://schemas.microsoft.com/office/drawing/2014/main" id="{788785E4-A36C-1CB0-6D89-74DD36567798}"/>
              </a:ext>
            </a:extLst>
          </p:cNvPr>
          <p:cNvSpPr>
            <a:spLocks noGrp="1"/>
          </p:cNvSpPr>
          <p:nvPr>
            <p:ph type="body" sz="quarter" idx="11"/>
          </p:nvPr>
        </p:nvSpPr>
        <p:spPr/>
        <p:txBody>
          <a:bodyPr vert="horz" lIns="121920" tIns="60960" rIns="121920" bIns="60960" rtlCol="0" anchor="t">
            <a:normAutofit/>
          </a:bodyPr>
          <a:lstStyle/>
          <a:p>
            <a:r>
              <a:rPr lang="en-US"/>
              <a:t>The attention mechanism</a:t>
            </a:r>
          </a:p>
        </p:txBody>
      </p:sp>
      <p:sp>
        <p:nvSpPr>
          <p:cNvPr id="7" name="TextBox 6">
            <a:extLst>
              <a:ext uri="{FF2B5EF4-FFF2-40B4-BE49-F238E27FC236}">
                <a16:creationId xmlns:a16="http://schemas.microsoft.com/office/drawing/2014/main" id="{B5D3D898-559B-5E49-70E6-9E2E59259D12}"/>
              </a:ext>
            </a:extLst>
          </p:cNvPr>
          <p:cNvSpPr txBox="1"/>
          <p:nvPr/>
        </p:nvSpPr>
        <p:spPr>
          <a:xfrm>
            <a:off x="2214466" y="6281898"/>
            <a:ext cx="7252996" cy="276999"/>
          </a:xfrm>
          <a:prstGeom prst="rect">
            <a:avLst/>
          </a:prstGeom>
          <a:noFill/>
        </p:spPr>
        <p:txBody>
          <a:bodyPr wrap="square" rtlCol="0">
            <a:spAutoFit/>
          </a:bodyPr>
          <a:lstStyle/>
          <a:p>
            <a:r>
              <a:rPr lang="en-US" sz="1200">
                <a:hlinkClick r:id="rId4"/>
              </a:rPr>
              <a:t>https://commons.wikimedia.org/wiki/File:Attention-qkv.png</a:t>
            </a:r>
            <a:endParaRPr lang="en-US" sz="1200"/>
          </a:p>
        </p:txBody>
      </p:sp>
    </p:spTree>
    <p:extLst>
      <p:ext uri="{BB962C8B-B14F-4D97-AF65-F5344CB8AC3E}">
        <p14:creationId xmlns:p14="http://schemas.microsoft.com/office/powerpoint/2010/main" val="1858520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485A60-9E6C-07BE-3CFA-C9D492C69CD8}"/>
              </a:ext>
            </a:extLst>
          </p:cNvPr>
          <p:cNvSpPr>
            <a:spLocks noGrp="1"/>
          </p:cNvSpPr>
          <p:nvPr>
            <p:ph type="body" sz="quarter" idx="10"/>
          </p:nvPr>
        </p:nvSpPr>
        <p:spPr/>
        <p:txBody>
          <a:bodyPr/>
          <a:lstStyle/>
          <a:p>
            <a:r>
              <a:rPr lang="en-US" dirty="0"/>
              <a:t>How do they work?</a:t>
            </a:r>
          </a:p>
        </p:txBody>
      </p:sp>
      <p:pic>
        <p:nvPicPr>
          <p:cNvPr id="5" name="Screen Recording 2024-06-24 at 20.16.40">
            <a:hlinkClick r:id="" action="ppaction://media"/>
            <a:extLst>
              <a:ext uri="{FF2B5EF4-FFF2-40B4-BE49-F238E27FC236}">
                <a16:creationId xmlns:a16="http://schemas.microsoft.com/office/drawing/2014/main" id="{F406A663-9014-B1B3-409D-AFB641B2E6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41" y="838200"/>
            <a:ext cx="12192000" cy="5181600"/>
          </a:xfrm>
          <a:prstGeom prst="rect">
            <a:avLst/>
          </a:prstGeom>
        </p:spPr>
      </p:pic>
    </p:spTree>
    <p:extLst>
      <p:ext uri="{BB962C8B-B14F-4D97-AF65-F5344CB8AC3E}">
        <p14:creationId xmlns:p14="http://schemas.microsoft.com/office/powerpoint/2010/main" val="306403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D46C-F2DE-5E12-4565-C9F48219DA6C}"/>
            </a:ext>
          </a:extLst>
        </p:cNvPr>
        <p:cNvGrpSpPr/>
        <p:nvPr/>
      </p:nvGrpSpPr>
      <p:grpSpPr>
        <a:xfrm>
          <a:off x="0" y="0"/>
          <a:ext cx="0" cy="0"/>
          <a:chOff x="0" y="0"/>
          <a:chExt cx="0" cy="0"/>
        </a:xfrm>
      </p:grpSpPr>
      <p:pic>
        <p:nvPicPr>
          <p:cNvPr id="6" name="Picture 5" descr="A diagram of a machine&#10;&#10;Description automatically generated">
            <a:extLst>
              <a:ext uri="{FF2B5EF4-FFF2-40B4-BE49-F238E27FC236}">
                <a16:creationId xmlns:a16="http://schemas.microsoft.com/office/drawing/2014/main" id="{C74FDEB7-5DC0-C22B-B956-F3798D47FFDE}"/>
              </a:ext>
            </a:extLst>
          </p:cNvPr>
          <p:cNvPicPr>
            <a:picLocks noChangeAspect="1"/>
          </p:cNvPicPr>
          <p:nvPr/>
        </p:nvPicPr>
        <p:blipFill>
          <a:blip r:embed="rId3"/>
          <a:stretch>
            <a:fillRect/>
          </a:stretch>
        </p:blipFill>
        <p:spPr>
          <a:xfrm>
            <a:off x="1316459" y="1445723"/>
            <a:ext cx="10363200" cy="4536460"/>
          </a:xfrm>
          <a:prstGeom prst="rect">
            <a:avLst/>
          </a:prstGeom>
        </p:spPr>
      </p:pic>
      <p:sp>
        <p:nvSpPr>
          <p:cNvPr id="2" name="Text Placeholder 1">
            <a:extLst>
              <a:ext uri="{FF2B5EF4-FFF2-40B4-BE49-F238E27FC236}">
                <a16:creationId xmlns:a16="http://schemas.microsoft.com/office/drawing/2014/main" id="{7A016BCF-5469-D927-4149-0F8870347639}"/>
              </a:ext>
            </a:extLst>
          </p:cNvPr>
          <p:cNvSpPr>
            <a:spLocks noGrp="1"/>
          </p:cNvSpPr>
          <p:nvPr>
            <p:ph type="body" sz="quarter" idx="10"/>
          </p:nvPr>
        </p:nvSpPr>
        <p:spPr/>
        <p:txBody>
          <a:bodyPr vert="horz" lIns="121920" tIns="60960" rIns="121920" bIns="60960" rtlCol="0" anchor="t">
            <a:normAutofit/>
          </a:bodyPr>
          <a:lstStyle/>
          <a:p>
            <a:r>
              <a:rPr lang="en-US"/>
              <a:t>How do they work?</a:t>
            </a:r>
          </a:p>
        </p:txBody>
      </p:sp>
      <p:sp>
        <p:nvSpPr>
          <p:cNvPr id="3" name="Text Placeholder 2">
            <a:extLst>
              <a:ext uri="{FF2B5EF4-FFF2-40B4-BE49-F238E27FC236}">
                <a16:creationId xmlns:a16="http://schemas.microsoft.com/office/drawing/2014/main" id="{788785E4-A36C-1CB0-6D89-74DD36567798}"/>
              </a:ext>
            </a:extLst>
          </p:cNvPr>
          <p:cNvSpPr>
            <a:spLocks noGrp="1"/>
          </p:cNvSpPr>
          <p:nvPr>
            <p:ph type="body" sz="quarter" idx="11"/>
          </p:nvPr>
        </p:nvSpPr>
        <p:spPr/>
        <p:txBody>
          <a:bodyPr vert="horz" lIns="121920" tIns="60960" rIns="121920" bIns="60960" rtlCol="0" anchor="t">
            <a:normAutofit/>
          </a:bodyPr>
          <a:lstStyle/>
          <a:p>
            <a:r>
              <a:rPr lang="en-US"/>
              <a:t>The attention mechanism</a:t>
            </a:r>
          </a:p>
        </p:txBody>
      </p:sp>
      <p:sp>
        <p:nvSpPr>
          <p:cNvPr id="7" name="TextBox 6">
            <a:extLst>
              <a:ext uri="{FF2B5EF4-FFF2-40B4-BE49-F238E27FC236}">
                <a16:creationId xmlns:a16="http://schemas.microsoft.com/office/drawing/2014/main" id="{B5D3D898-559B-5E49-70E6-9E2E59259D12}"/>
              </a:ext>
            </a:extLst>
          </p:cNvPr>
          <p:cNvSpPr txBox="1"/>
          <p:nvPr/>
        </p:nvSpPr>
        <p:spPr>
          <a:xfrm>
            <a:off x="2214466" y="6281898"/>
            <a:ext cx="7252996" cy="276999"/>
          </a:xfrm>
          <a:prstGeom prst="rect">
            <a:avLst/>
          </a:prstGeom>
          <a:noFill/>
        </p:spPr>
        <p:txBody>
          <a:bodyPr wrap="square" rtlCol="0">
            <a:spAutoFit/>
          </a:bodyPr>
          <a:lstStyle/>
          <a:p>
            <a:r>
              <a:rPr lang="en-US" sz="1200">
                <a:hlinkClick r:id="rId4"/>
              </a:rPr>
              <a:t>https://commons.wikimedia.org/wiki/File:Attention-qkv.png</a:t>
            </a:r>
            <a:endParaRPr lang="en-US" sz="1200"/>
          </a:p>
        </p:txBody>
      </p:sp>
    </p:spTree>
    <p:extLst>
      <p:ext uri="{BB962C8B-B14F-4D97-AF65-F5344CB8AC3E}">
        <p14:creationId xmlns:p14="http://schemas.microsoft.com/office/powerpoint/2010/main" val="1709156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3B415-3C64-0C82-F579-A39BA7CCC36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31CC9A-B4B9-6879-8985-F720491453ED}"/>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6" name="Picture 5" descr="A cartoon llama with many computer screens&#10;&#10;Description automatically generated">
            <a:extLst>
              <a:ext uri="{FF2B5EF4-FFF2-40B4-BE49-F238E27FC236}">
                <a16:creationId xmlns:a16="http://schemas.microsoft.com/office/drawing/2014/main" id="{4D7013F9-8317-3AC5-5B33-D56F6F8429AF}"/>
              </a:ext>
            </a:extLst>
          </p:cNvPr>
          <p:cNvPicPr>
            <a:picLocks noChangeAspect="1"/>
          </p:cNvPicPr>
          <p:nvPr/>
        </p:nvPicPr>
        <p:blipFill>
          <a:blip r:embed="rId3"/>
          <a:stretch>
            <a:fillRect/>
          </a:stretch>
        </p:blipFill>
        <p:spPr>
          <a:xfrm>
            <a:off x="-179713" y="-154641"/>
            <a:ext cx="12542744" cy="7167281"/>
          </a:xfrm>
          <a:prstGeom prst="rect">
            <a:avLst/>
          </a:prstGeom>
        </p:spPr>
      </p:pic>
      <p:pic>
        <p:nvPicPr>
          <p:cNvPr id="3" name="Picture 2" descr="A blue rectangular object with black border&#10;&#10;Description automatically generated">
            <a:extLst>
              <a:ext uri="{FF2B5EF4-FFF2-40B4-BE49-F238E27FC236}">
                <a16:creationId xmlns:a16="http://schemas.microsoft.com/office/drawing/2014/main" id="{AF1E4C19-26EE-43AF-B737-9BD54CD8B828}"/>
              </a:ext>
            </a:extLst>
          </p:cNvPr>
          <p:cNvPicPr>
            <a:picLocks noChangeAspect="1"/>
          </p:cNvPicPr>
          <p:nvPr/>
        </p:nvPicPr>
        <p:blipFill>
          <a:blip r:embed="rId4"/>
          <a:stretch>
            <a:fillRect/>
          </a:stretch>
        </p:blipFill>
        <p:spPr>
          <a:xfrm>
            <a:off x="-2" y="87277"/>
            <a:ext cx="6242539" cy="1206166"/>
          </a:xfrm>
          <a:prstGeom prst="rect">
            <a:avLst/>
          </a:prstGeom>
        </p:spPr>
      </p:pic>
      <p:sp>
        <p:nvSpPr>
          <p:cNvPr id="4" name="TextBox 3">
            <a:extLst>
              <a:ext uri="{FF2B5EF4-FFF2-40B4-BE49-F238E27FC236}">
                <a16:creationId xmlns:a16="http://schemas.microsoft.com/office/drawing/2014/main" id="{C267332B-CB5F-2FB0-1171-29CB237A29E2}"/>
              </a:ext>
            </a:extLst>
          </p:cNvPr>
          <p:cNvSpPr txBox="1"/>
          <p:nvPr/>
        </p:nvSpPr>
        <p:spPr>
          <a:xfrm>
            <a:off x="352056" y="428750"/>
            <a:ext cx="55384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Aptos"/>
              </a:rPr>
              <a:t>But how are they trained…?</a:t>
            </a:r>
          </a:p>
        </p:txBody>
      </p:sp>
    </p:spTree>
    <p:extLst>
      <p:ext uri="{BB962C8B-B14F-4D97-AF65-F5344CB8AC3E}">
        <p14:creationId xmlns:p14="http://schemas.microsoft.com/office/powerpoint/2010/main" val="4287618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3E293-5499-0C47-0474-EC9488591F1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1E0DF0A-0106-3E8C-2A6E-E0FD0BF0D9AE}"/>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11" name="Picture 10" descr="A diagram of a machine learning process&#10;&#10;Description automatically generated">
            <a:extLst>
              <a:ext uri="{FF2B5EF4-FFF2-40B4-BE49-F238E27FC236}">
                <a16:creationId xmlns:a16="http://schemas.microsoft.com/office/drawing/2014/main" id="{49C5B48F-FAD9-D31F-C021-E9DEEF020C49}"/>
              </a:ext>
            </a:extLst>
          </p:cNvPr>
          <p:cNvPicPr>
            <a:picLocks noChangeAspect="1"/>
          </p:cNvPicPr>
          <p:nvPr/>
        </p:nvPicPr>
        <p:blipFill>
          <a:blip r:embed="rId3"/>
          <a:stretch>
            <a:fillRect/>
          </a:stretch>
        </p:blipFill>
        <p:spPr>
          <a:xfrm>
            <a:off x="5001207" y="1146008"/>
            <a:ext cx="5587835" cy="5344885"/>
          </a:xfrm>
          <a:prstGeom prst="rect">
            <a:avLst/>
          </a:prstGeom>
        </p:spPr>
      </p:pic>
      <p:sp>
        <p:nvSpPr>
          <p:cNvPr id="3" name="Text Placeholder 2">
            <a:extLst>
              <a:ext uri="{FF2B5EF4-FFF2-40B4-BE49-F238E27FC236}">
                <a16:creationId xmlns:a16="http://schemas.microsoft.com/office/drawing/2014/main" id="{86F5BD83-A2CA-536D-E7D3-4ABA3593A959}"/>
              </a:ext>
            </a:extLst>
          </p:cNvPr>
          <p:cNvSpPr>
            <a:spLocks noGrp="1"/>
          </p:cNvSpPr>
          <p:nvPr>
            <p:ph type="body" sz="quarter" idx="11"/>
          </p:nvPr>
        </p:nvSpPr>
        <p:spPr/>
        <p:txBody>
          <a:bodyPr vert="horz" lIns="121920" tIns="60960" rIns="121920" bIns="60960" rtlCol="0" anchor="t">
            <a:normAutofit/>
          </a:bodyPr>
          <a:lstStyle/>
          <a:p>
            <a:r>
              <a:rPr lang="en-US" dirty="0"/>
              <a:t>We focus on next token prediction…</a:t>
            </a:r>
          </a:p>
        </p:txBody>
      </p:sp>
      <p:sp>
        <p:nvSpPr>
          <p:cNvPr id="12" name="TextBox 11">
            <a:extLst>
              <a:ext uri="{FF2B5EF4-FFF2-40B4-BE49-F238E27FC236}">
                <a16:creationId xmlns:a16="http://schemas.microsoft.com/office/drawing/2014/main" id="{01ED05A3-628E-FF16-C318-7A4F1541C4DE}"/>
              </a:ext>
            </a:extLst>
          </p:cNvPr>
          <p:cNvSpPr txBox="1"/>
          <p:nvPr/>
        </p:nvSpPr>
        <p:spPr>
          <a:xfrm>
            <a:off x="2226907" y="6484597"/>
            <a:ext cx="7252996" cy="256545"/>
          </a:xfrm>
          <a:prstGeom prst="rect">
            <a:avLst/>
          </a:prstGeom>
          <a:noFill/>
        </p:spPr>
        <p:txBody>
          <a:bodyPr wrap="square" rtlCol="0">
            <a:spAutoFit/>
          </a:bodyPr>
          <a:lstStyle/>
          <a:p>
            <a:r>
              <a:rPr lang="en-US" sz="1067">
                <a:hlinkClick r:id="rId4"/>
              </a:rPr>
              <a:t>https://</a:t>
            </a:r>
            <a:r>
              <a:rPr lang="en-US" sz="1067" err="1">
                <a:hlinkClick r:id="rId4"/>
              </a:rPr>
              <a:t>medium.com</a:t>
            </a:r>
            <a:r>
              <a:rPr lang="en-US" sz="1067">
                <a:hlinkClick r:id="rId4"/>
              </a:rPr>
              <a:t>/@akash.kesrwani99/understanding-next-token-prediction-concept-to-code-1st-part-7054dabda347</a:t>
            </a:r>
            <a:endParaRPr lang="en-US" sz="1067"/>
          </a:p>
        </p:txBody>
      </p:sp>
      <p:sp>
        <p:nvSpPr>
          <p:cNvPr id="13" name="Text Placeholder 3">
            <a:extLst>
              <a:ext uri="{FF2B5EF4-FFF2-40B4-BE49-F238E27FC236}">
                <a16:creationId xmlns:a16="http://schemas.microsoft.com/office/drawing/2014/main" id="{CDBF7A52-7351-1C5E-C75B-457FC29435DF}"/>
              </a:ext>
            </a:extLst>
          </p:cNvPr>
          <p:cNvSpPr>
            <a:spLocks noGrp="1"/>
          </p:cNvSpPr>
          <p:nvPr>
            <p:ph type="body" sz="quarter" idx="12"/>
          </p:nvPr>
        </p:nvSpPr>
        <p:spPr>
          <a:xfrm>
            <a:off x="503659" y="1867010"/>
            <a:ext cx="4497548" cy="3994529"/>
          </a:xfrm>
        </p:spPr>
        <p:txBody>
          <a:bodyPr vert="horz" lIns="121920" tIns="60960" rIns="121920" bIns="60960" rtlCol="0" anchor="t">
            <a:normAutofit/>
          </a:bodyPr>
          <a:lstStyle/>
          <a:p>
            <a:r>
              <a:rPr lang="en-US">
                <a:solidFill>
                  <a:srgbClr val="404040"/>
                </a:solidFill>
                <a:latin typeface="Helvetica"/>
                <a:cs typeface="Helvetica"/>
              </a:rPr>
              <a:t>Take the outputs from the attention head.</a:t>
            </a:r>
          </a:p>
          <a:p>
            <a:r>
              <a:rPr lang="en-US">
                <a:solidFill>
                  <a:srgbClr val="404040"/>
                </a:solidFill>
                <a:latin typeface="Helvetica"/>
                <a:cs typeface="Helvetica"/>
              </a:rPr>
              <a:t>Apply a linear layer to each embedding.</a:t>
            </a:r>
          </a:p>
          <a:p>
            <a:r>
              <a:rPr lang="en-US">
                <a:solidFill>
                  <a:srgbClr val="404040"/>
                </a:solidFill>
              </a:rPr>
              <a:t>This produces a probability distribution over your token dictionary.</a:t>
            </a:r>
          </a:p>
          <a:p>
            <a:r>
              <a:rPr lang="en-US">
                <a:solidFill>
                  <a:srgbClr val="404040"/>
                </a:solidFill>
                <a:latin typeface="Helvetica"/>
                <a:cs typeface="Helvetica"/>
              </a:rPr>
              <a:t>Compare this to the actual next token and adjust the internal weights.</a:t>
            </a:r>
          </a:p>
          <a:p>
            <a:r>
              <a:rPr lang="en-US">
                <a:solidFill>
                  <a:srgbClr val="404040"/>
                </a:solidFill>
              </a:rPr>
              <a:t>Do this on ~10TB of text!</a:t>
            </a:r>
            <a:endParaRPr lang="en-US">
              <a:solidFill>
                <a:srgbClr val="404040"/>
              </a:solidFill>
              <a:latin typeface="Helvetica"/>
              <a:cs typeface="Helvetica"/>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523370-981C-EFFD-EFB6-6FD24E83AA7C}"/>
                  </a:ext>
                </a:extLst>
              </p:cNvPr>
              <p:cNvSpPr txBox="1"/>
              <p:nvPr/>
            </p:nvSpPr>
            <p:spPr>
              <a:xfrm>
                <a:off x="6788186" y="1856234"/>
                <a:ext cx="2013876" cy="832728"/>
              </a:xfrm>
              <a:prstGeom prst="rect">
                <a:avLst/>
              </a:prstGeom>
              <a:solidFill>
                <a:schemeClr val="bg1">
                  <a:lumMod val="65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𝜎</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m:t>
                          </m:r>
                          <m:r>
                            <a:rPr lang="en-GB" sz="1600" b="1" i="0" smtClean="0">
                              <a:latin typeface="Cambria Math" panose="02040503050406030204" pitchFamily="18" charset="0"/>
                            </a:rPr>
                            <m:t>𝐳</m:t>
                          </m:r>
                          <m:r>
                            <a:rPr lang="en-GB" sz="1600" b="0" i="1" smtClean="0">
                              <a:latin typeface="Cambria Math" panose="02040503050406030204" pitchFamily="18" charset="0"/>
                            </a:rPr>
                            <m:t>)</m:t>
                          </m:r>
                        </m:e>
                        <m:sub>
                          <m:r>
                            <a:rPr lang="en-GB" sz="1600" b="0" i="1" smtClean="0">
                              <a:latin typeface="Cambria Math" panose="02040503050406030204" pitchFamily="18" charset="0"/>
                            </a:rPr>
                            <m:t>𝑖</m:t>
                          </m:r>
                        </m:sub>
                      </m:sSub>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𝑒</m:t>
                              </m:r>
                            </m:e>
                            <m:sup>
                              <m:f>
                                <m:fPr>
                                  <m:type m:val="skw"/>
                                  <m:ctrlPr>
                                    <a:rPr lang="en-GB" sz="1600" b="0" i="1" smtClean="0">
                                      <a:latin typeface="Cambria Math" panose="02040503050406030204" pitchFamily="18" charset="0"/>
                                    </a:rPr>
                                  </m:ctrlPr>
                                </m:fPr>
                                <m:num>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𝑧</m:t>
                                      </m:r>
                                    </m:e>
                                    <m:sub>
                                      <m:r>
                                        <a:rPr lang="en-GB" sz="1600" b="0" i="1" smtClean="0">
                                          <a:latin typeface="Cambria Math" panose="02040503050406030204" pitchFamily="18" charset="0"/>
                                        </a:rPr>
                                        <m:t>𝑖</m:t>
                                      </m:r>
                                    </m:sub>
                                  </m:sSub>
                                </m:num>
                                <m:den>
                                  <m:r>
                                    <a:rPr lang="en-GB" sz="1600" b="0" i="1" smtClean="0">
                                      <a:latin typeface="Cambria Math" panose="02040503050406030204" pitchFamily="18" charset="0"/>
                                    </a:rPr>
                                    <m:t>𝑇</m:t>
                                  </m:r>
                                </m:den>
                              </m:f>
                            </m:sup>
                          </m:sSup>
                        </m:num>
                        <m:den>
                          <m:nary>
                            <m:naryPr>
                              <m:chr m:val="∑"/>
                              <m:limLoc m:val="subSup"/>
                              <m:ctrlPr>
                                <a:rPr lang="en-GB" sz="1600" b="0" i="1" smtClean="0">
                                  <a:latin typeface="Cambria Math" panose="02040503050406030204" pitchFamily="18" charset="0"/>
                                </a:rPr>
                              </m:ctrlPr>
                            </m:naryPr>
                            <m:sub>
                              <m:r>
                                <m:rPr>
                                  <m:brk m:alnAt="25"/>
                                </m:rPr>
                                <a:rPr lang="en-GB" sz="1600" b="0" i="1" smtClean="0">
                                  <a:latin typeface="Cambria Math" panose="02040503050406030204" pitchFamily="18" charset="0"/>
                                </a:rPr>
                                <m:t>𝑗</m:t>
                              </m:r>
                              <m:r>
                                <a:rPr lang="en-GB" sz="1600" b="0" i="1" smtClean="0">
                                  <a:latin typeface="Cambria Math" panose="02040503050406030204" pitchFamily="18" charset="0"/>
                                </a:rPr>
                                <m:t>=1</m:t>
                              </m:r>
                            </m:sub>
                            <m:sup>
                              <m:r>
                                <a:rPr lang="en-GB" sz="1600" b="0" i="1" smtClean="0">
                                  <a:latin typeface="Cambria Math" panose="02040503050406030204" pitchFamily="18" charset="0"/>
                                </a:rPr>
                                <m:t>𝐾</m:t>
                              </m:r>
                            </m:sup>
                            <m:e>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𝑒</m:t>
                                  </m:r>
                                </m:e>
                                <m:sup>
                                  <m:f>
                                    <m:fPr>
                                      <m:type m:val="skw"/>
                                      <m:ctrlPr>
                                        <a:rPr lang="en-GB" sz="1600" b="0" i="1" smtClean="0">
                                          <a:latin typeface="Cambria Math" panose="02040503050406030204" pitchFamily="18" charset="0"/>
                                        </a:rPr>
                                      </m:ctrlPr>
                                    </m:fPr>
                                    <m:num>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𝑧</m:t>
                                          </m:r>
                                        </m:e>
                                        <m:sub>
                                          <m:r>
                                            <a:rPr lang="en-GB" sz="1600" b="0" i="1" smtClean="0">
                                              <a:latin typeface="Cambria Math" panose="02040503050406030204" pitchFamily="18" charset="0"/>
                                            </a:rPr>
                                            <m:t>𝑗</m:t>
                                          </m:r>
                                        </m:sub>
                                      </m:sSub>
                                    </m:num>
                                    <m:den>
                                      <m:r>
                                        <a:rPr lang="en-GB" sz="1600" b="0" i="1" smtClean="0">
                                          <a:latin typeface="Cambria Math" panose="02040503050406030204" pitchFamily="18" charset="0"/>
                                        </a:rPr>
                                        <m:t>𝑇</m:t>
                                      </m:r>
                                    </m:den>
                                  </m:f>
                                </m:sup>
                              </m:sSup>
                            </m:e>
                          </m:nary>
                        </m:den>
                      </m:f>
                    </m:oMath>
                  </m:oMathPara>
                </a14:m>
                <a:endParaRPr lang="en-US" sz="1600" dirty="0"/>
              </a:p>
            </p:txBody>
          </p:sp>
        </mc:Choice>
        <mc:Fallback xmlns="">
          <p:sp>
            <p:nvSpPr>
              <p:cNvPr id="4" name="TextBox 3">
                <a:extLst>
                  <a:ext uri="{FF2B5EF4-FFF2-40B4-BE49-F238E27FC236}">
                    <a16:creationId xmlns:a16="http://schemas.microsoft.com/office/drawing/2014/main" id="{EB523370-981C-EFFD-EFB6-6FD24E83AA7C}"/>
                  </a:ext>
                </a:extLst>
              </p:cNvPr>
              <p:cNvSpPr txBox="1">
                <a:spLocks noRot="1" noChangeAspect="1" noMove="1" noResize="1" noEditPoints="1" noAdjustHandles="1" noChangeArrowheads="1" noChangeShapeType="1" noTextEdit="1"/>
              </p:cNvSpPr>
              <p:nvPr/>
            </p:nvSpPr>
            <p:spPr>
              <a:xfrm>
                <a:off x="6788186" y="1856234"/>
                <a:ext cx="2013876" cy="832728"/>
              </a:xfrm>
              <a:prstGeom prst="rect">
                <a:avLst/>
              </a:prstGeom>
              <a:blipFill>
                <a:blip r:embed="rId5"/>
                <a:stretch>
                  <a:fillRect t="-42424" b="-69697"/>
                </a:stretch>
              </a:blipFill>
            </p:spPr>
            <p:txBody>
              <a:bodyPr/>
              <a:lstStyle/>
              <a:p>
                <a:r>
                  <a:rPr lang="en-US">
                    <a:noFill/>
                  </a:rPr>
                  <a:t> </a:t>
                </a:r>
              </a:p>
            </p:txBody>
          </p:sp>
        </mc:Fallback>
      </mc:AlternateContent>
      <p:pic>
        <p:nvPicPr>
          <p:cNvPr id="6" name="Picture 5" descr="A graph with different colored lines&#10;&#10;Description automatically generated">
            <a:extLst>
              <a:ext uri="{FF2B5EF4-FFF2-40B4-BE49-F238E27FC236}">
                <a16:creationId xmlns:a16="http://schemas.microsoft.com/office/drawing/2014/main" id="{B17D73B5-1087-032B-F11B-E4E91901C1A5}"/>
              </a:ext>
            </a:extLst>
          </p:cNvPr>
          <p:cNvPicPr>
            <a:picLocks noChangeAspect="1"/>
          </p:cNvPicPr>
          <p:nvPr/>
        </p:nvPicPr>
        <p:blipFill>
          <a:blip r:embed="rId6"/>
          <a:stretch>
            <a:fillRect/>
          </a:stretch>
        </p:blipFill>
        <p:spPr>
          <a:xfrm>
            <a:off x="112799" y="823374"/>
            <a:ext cx="6418630" cy="4142072"/>
          </a:xfrm>
          <a:prstGeom prst="rect">
            <a:avLst/>
          </a:prstGeom>
        </p:spPr>
      </p:pic>
      <p:sp>
        <p:nvSpPr>
          <p:cNvPr id="7" name="TextBox 6">
            <a:extLst>
              <a:ext uri="{FF2B5EF4-FFF2-40B4-BE49-F238E27FC236}">
                <a16:creationId xmlns:a16="http://schemas.microsoft.com/office/drawing/2014/main" id="{C85961C3-E504-1AAC-A7F8-D8BF5226CB83}"/>
              </a:ext>
            </a:extLst>
          </p:cNvPr>
          <p:cNvSpPr txBox="1"/>
          <p:nvPr/>
        </p:nvSpPr>
        <p:spPr>
          <a:xfrm>
            <a:off x="272141" y="4802951"/>
            <a:ext cx="10058401" cy="923330"/>
          </a:xfrm>
          <a:prstGeom prst="rect">
            <a:avLst/>
          </a:prstGeom>
          <a:solidFill>
            <a:schemeClr val="bg1"/>
          </a:solidFill>
        </p:spPr>
        <p:txBody>
          <a:bodyPr wrap="square" rtlCol="0">
            <a:spAutoFit/>
          </a:bodyPr>
          <a:lstStyle/>
          <a:p>
            <a:r>
              <a:rPr lang="en-GB" b="0" i="1" dirty="0">
                <a:solidFill>
                  <a:schemeClr val="tx1">
                    <a:lumMod val="75000"/>
                    <a:lumOff val="25000"/>
                  </a:schemeClr>
                </a:solidFill>
                <a:effectLst/>
                <a:latin typeface="Menlo" panose="020B0609030804020204" pitchFamily="49" charset="0"/>
              </a:rPr>
              <a:t># Example logits (e.g., attention scores)</a:t>
            </a:r>
            <a:endParaRPr lang="en-GB" b="0" dirty="0">
              <a:solidFill>
                <a:schemeClr val="tx1">
                  <a:lumMod val="75000"/>
                  <a:lumOff val="25000"/>
                </a:schemeClr>
              </a:solidFill>
              <a:effectLst/>
              <a:latin typeface="Menlo" panose="020B0609030804020204" pitchFamily="49" charset="0"/>
            </a:endParaRPr>
          </a:p>
          <a:p>
            <a:r>
              <a:rPr lang="en-GB" b="0" dirty="0">
                <a:solidFill>
                  <a:schemeClr val="tx1">
                    <a:lumMod val="75000"/>
                    <a:lumOff val="25000"/>
                  </a:schemeClr>
                </a:solidFill>
                <a:effectLst/>
                <a:latin typeface="Menlo" panose="020B0609030804020204" pitchFamily="49" charset="0"/>
              </a:rPr>
              <a:t>logits = </a:t>
            </a:r>
            <a:r>
              <a:rPr lang="en-GB" b="0" dirty="0" err="1">
                <a:solidFill>
                  <a:schemeClr val="tx1">
                    <a:lumMod val="75000"/>
                    <a:lumOff val="25000"/>
                  </a:schemeClr>
                </a:solidFill>
                <a:effectLst/>
                <a:latin typeface="Menlo" panose="020B0609030804020204" pitchFamily="49" charset="0"/>
              </a:rPr>
              <a:t>np.array</a:t>
            </a:r>
            <a:r>
              <a:rPr lang="en-GB" b="0" dirty="0">
                <a:solidFill>
                  <a:schemeClr val="tx1">
                    <a:lumMod val="75000"/>
                    <a:lumOff val="25000"/>
                  </a:schemeClr>
                </a:solidFill>
                <a:effectLst/>
                <a:latin typeface="Menlo" panose="020B0609030804020204" pitchFamily="49" charset="0"/>
              </a:rPr>
              <a:t>([0.2, 1.0, 5.0, 1.0, 0.1, 2.0, 4.8, 1.0, 0.1]) </a:t>
            </a:r>
          </a:p>
          <a:p>
            <a:endParaRPr lang="en-US" dirty="0"/>
          </a:p>
        </p:txBody>
      </p:sp>
    </p:spTree>
    <p:extLst>
      <p:ext uri="{BB962C8B-B14F-4D97-AF65-F5344CB8AC3E}">
        <p14:creationId xmlns:p14="http://schemas.microsoft.com/office/powerpoint/2010/main" val="218685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F20E9-D554-6B47-F57D-2ACE15A3E3C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53BCB84-B087-201D-609F-9989B1148C77}"/>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4" name="Picture 3" descr="A large pile of boxes&#10;&#10;Description automatically generated">
            <a:extLst>
              <a:ext uri="{FF2B5EF4-FFF2-40B4-BE49-F238E27FC236}">
                <a16:creationId xmlns:a16="http://schemas.microsoft.com/office/drawing/2014/main" id="{8082D639-76FF-52D0-FA21-A135ABAD8222}"/>
              </a:ext>
            </a:extLst>
          </p:cNvPr>
          <p:cNvPicPr>
            <a:picLocks noChangeAspect="1"/>
          </p:cNvPicPr>
          <p:nvPr/>
        </p:nvPicPr>
        <p:blipFill>
          <a:blip r:embed="rId3"/>
          <a:stretch>
            <a:fillRect/>
          </a:stretch>
        </p:blipFill>
        <p:spPr>
          <a:xfrm>
            <a:off x="-121024" y="-183777"/>
            <a:ext cx="12523696" cy="7156398"/>
          </a:xfrm>
          <a:prstGeom prst="rect">
            <a:avLst/>
          </a:prstGeom>
        </p:spPr>
      </p:pic>
    </p:spTree>
    <p:extLst>
      <p:ext uri="{BB962C8B-B14F-4D97-AF65-F5344CB8AC3E}">
        <p14:creationId xmlns:p14="http://schemas.microsoft.com/office/powerpoint/2010/main" val="3982821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41B0E-F9AE-2B2A-105E-0902589ECD5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7F1767-745C-71B1-F49C-2BBAF4A823F4}"/>
              </a:ext>
            </a:extLst>
          </p:cNvPr>
          <p:cNvPicPr>
            <a:picLocks noChangeAspect="1"/>
          </p:cNvPicPr>
          <p:nvPr/>
        </p:nvPicPr>
        <p:blipFill>
          <a:blip r:embed="rId3"/>
          <a:stretch>
            <a:fillRect/>
          </a:stretch>
        </p:blipFill>
        <p:spPr>
          <a:xfrm>
            <a:off x="1960558" y="1119490"/>
            <a:ext cx="8270884" cy="5027847"/>
          </a:xfrm>
          <a:prstGeom prst="rect">
            <a:avLst/>
          </a:prstGeom>
        </p:spPr>
      </p:pic>
      <p:sp>
        <p:nvSpPr>
          <p:cNvPr id="2" name="Text Placeholder 1">
            <a:extLst>
              <a:ext uri="{FF2B5EF4-FFF2-40B4-BE49-F238E27FC236}">
                <a16:creationId xmlns:a16="http://schemas.microsoft.com/office/drawing/2014/main" id="{1B786533-94D6-9BEC-87EA-CB62E99840F5}"/>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spTree>
    <p:extLst>
      <p:ext uri="{BB962C8B-B14F-4D97-AF65-F5344CB8AC3E}">
        <p14:creationId xmlns:p14="http://schemas.microsoft.com/office/powerpoint/2010/main" val="2212767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A5DDDD-3B9B-1FEE-1922-FC47B35E115E}"/>
              </a:ext>
            </a:extLst>
          </p:cNvPr>
          <p:cNvSpPr>
            <a:spLocks noGrp="1"/>
          </p:cNvSpPr>
          <p:nvPr>
            <p:ph type="body" sz="quarter" idx="10"/>
          </p:nvPr>
        </p:nvSpPr>
        <p:spPr/>
        <p:txBody>
          <a:bodyPr/>
          <a:lstStyle/>
          <a:p>
            <a:r>
              <a:rPr lang="en-US" dirty="0"/>
              <a:t>LLMs as a compressed version of the internet</a:t>
            </a:r>
          </a:p>
        </p:txBody>
      </p:sp>
      <p:pic>
        <p:nvPicPr>
          <p:cNvPr id="5" name="Chiang_final">
            <a:hlinkClick r:id="" action="ppaction://media"/>
            <a:extLst>
              <a:ext uri="{FF2B5EF4-FFF2-40B4-BE49-F238E27FC236}">
                <a16:creationId xmlns:a16="http://schemas.microsoft.com/office/drawing/2014/main" id="{D538F6B4-73FE-08CA-9F1E-FE5DE6A3DE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659" y="1510263"/>
            <a:ext cx="5796189" cy="3312108"/>
          </a:xfrm>
          <a:prstGeom prst="rect">
            <a:avLst/>
          </a:prstGeom>
        </p:spPr>
      </p:pic>
      <p:sp>
        <p:nvSpPr>
          <p:cNvPr id="6" name="TextBox 5">
            <a:extLst>
              <a:ext uri="{FF2B5EF4-FFF2-40B4-BE49-F238E27FC236}">
                <a16:creationId xmlns:a16="http://schemas.microsoft.com/office/drawing/2014/main" id="{248E7910-44CF-6FB4-D61A-A2B7E61825F1}"/>
              </a:ext>
            </a:extLst>
          </p:cNvPr>
          <p:cNvSpPr txBox="1"/>
          <p:nvPr/>
        </p:nvSpPr>
        <p:spPr>
          <a:xfrm>
            <a:off x="413658" y="4822371"/>
            <a:ext cx="5028941" cy="246221"/>
          </a:xfrm>
          <a:prstGeom prst="rect">
            <a:avLst/>
          </a:prstGeom>
          <a:noFill/>
        </p:spPr>
        <p:txBody>
          <a:bodyPr wrap="none" rtlCol="0">
            <a:spAutoFit/>
          </a:bodyPr>
          <a:lstStyle/>
          <a:p>
            <a:r>
              <a:rPr lang="en-US" sz="1000" dirty="0">
                <a:hlinkClick r:id="rId6"/>
              </a:rPr>
              <a:t>https://</a:t>
            </a:r>
            <a:r>
              <a:rPr lang="en-US" sz="1000" dirty="0" err="1">
                <a:hlinkClick r:id="rId6"/>
              </a:rPr>
              <a:t>www.newyorker.com</a:t>
            </a:r>
            <a:r>
              <a:rPr lang="en-US" sz="1000" dirty="0">
                <a:hlinkClick r:id="rId6"/>
              </a:rPr>
              <a:t>/tech/annals-of-technology/</a:t>
            </a:r>
            <a:r>
              <a:rPr lang="en-US" sz="1000" dirty="0" err="1">
                <a:hlinkClick r:id="rId6"/>
              </a:rPr>
              <a:t>chatgpt</a:t>
            </a:r>
            <a:r>
              <a:rPr lang="en-US" sz="1000" dirty="0">
                <a:hlinkClick r:id="rId6"/>
              </a:rPr>
              <a:t>-is-a-blurry-jpeg-of-the-web</a:t>
            </a:r>
            <a:endParaRPr lang="en-US" sz="1000" dirty="0"/>
          </a:p>
        </p:txBody>
      </p:sp>
      <p:sp>
        <p:nvSpPr>
          <p:cNvPr id="7" name="TextBox 6">
            <a:extLst>
              <a:ext uri="{FF2B5EF4-FFF2-40B4-BE49-F238E27FC236}">
                <a16:creationId xmlns:a16="http://schemas.microsoft.com/office/drawing/2014/main" id="{D64F9B9B-C25D-8228-0CDC-E3E299690E39}"/>
              </a:ext>
            </a:extLst>
          </p:cNvPr>
          <p:cNvSpPr txBox="1"/>
          <p:nvPr/>
        </p:nvSpPr>
        <p:spPr>
          <a:xfrm>
            <a:off x="6640286" y="1589313"/>
            <a:ext cx="5279571" cy="3693319"/>
          </a:xfrm>
          <a:prstGeom prst="rect">
            <a:avLst/>
          </a:prstGeom>
          <a:noFill/>
        </p:spPr>
        <p:txBody>
          <a:bodyPr wrap="square" rtlCol="0">
            <a:spAutoFit/>
          </a:bodyPr>
          <a:lstStyle/>
          <a:p>
            <a:r>
              <a:rPr lang="en-US" dirty="0"/>
              <a:t>Some like to think of an LLM as a compressed version of the internet</a:t>
            </a:r>
          </a:p>
          <a:p>
            <a:endParaRPr lang="en-US" dirty="0"/>
          </a:p>
          <a:p>
            <a:r>
              <a:rPr lang="en-US" dirty="0"/>
              <a:t>One way of compressing images is to take every other pixel</a:t>
            </a:r>
          </a:p>
          <a:p>
            <a:endParaRPr lang="en-US" dirty="0"/>
          </a:p>
          <a:p>
            <a:r>
              <a:rPr lang="en-US" dirty="0"/>
              <a:t>When you decompress, you interpolate between the pixels</a:t>
            </a:r>
          </a:p>
          <a:p>
            <a:endParaRPr lang="en-US" dirty="0"/>
          </a:p>
          <a:p>
            <a:r>
              <a:rPr lang="en-US" dirty="0"/>
              <a:t>The inclination is to think that some kind of interpolation is happening in LLMs…</a:t>
            </a:r>
          </a:p>
          <a:p>
            <a:endParaRPr lang="en-US" dirty="0"/>
          </a:p>
          <a:p>
            <a:r>
              <a:rPr lang="en-US" dirty="0"/>
              <a:t>…but it’s more complicated than this.</a:t>
            </a:r>
          </a:p>
        </p:txBody>
      </p:sp>
    </p:spTree>
    <p:extLst>
      <p:ext uri="{BB962C8B-B14F-4D97-AF65-F5344CB8AC3E}">
        <p14:creationId xmlns:p14="http://schemas.microsoft.com/office/powerpoint/2010/main" val="386302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AC3043-0BC1-3231-B9B5-91D1FCCD1472}"/>
              </a:ext>
            </a:extLst>
          </p:cNvPr>
          <p:cNvSpPr>
            <a:spLocks noGrp="1"/>
          </p:cNvSpPr>
          <p:nvPr>
            <p:ph type="body" sz="quarter" idx="10"/>
          </p:nvPr>
        </p:nvSpPr>
        <p:spPr/>
        <p:txBody>
          <a:bodyPr/>
          <a:lstStyle/>
          <a:p>
            <a:r>
              <a:rPr lang="en-US" dirty="0"/>
              <a:t>Scaling Laws</a:t>
            </a:r>
          </a:p>
        </p:txBody>
      </p:sp>
      <p:sp>
        <p:nvSpPr>
          <p:cNvPr id="3" name="Text Placeholder 2">
            <a:extLst>
              <a:ext uri="{FF2B5EF4-FFF2-40B4-BE49-F238E27FC236}">
                <a16:creationId xmlns:a16="http://schemas.microsoft.com/office/drawing/2014/main" id="{9B900B14-A053-B422-0E32-BDA339F87D0F}"/>
              </a:ext>
            </a:extLst>
          </p:cNvPr>
          <p:cNvSpPr>
            <a:spLocks noGrp="1"/>
          </p:cNvSpPr>
          <p:nvPr>
            <p:ph type="body" sz="quarter" idx="11"/>
          </p:nvPr>
        </p:nvSpPr>
        <p:spPr/>
        <p:txBody>
          <a:bodyPr/>
          <a:lstStyle/>
          <a:p>
            <a:r>
              <a:rPr lang="en-US" dirty="0"/>
              <a:t>Chinchilla scaling laws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4EB605B8-9F65-4AA6-5B6B-91E4F1303BD9}"/>
                  </a:ext>
                </a:extLst>
              </p:cNvPr>
              <p:cNvSpPr>
                <a:spLocks noGrp="1"/>
              </p:cNvSpPr>
              <p:nvPr>
                <p:ph type="body" sz="quarter" idx="12"/>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𝐿𝑜𝑠𝑠</m:t>
                      </m:r>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𝑁</m:t>
                          </m:r>
                        </m:e>
                        <m:sup>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sup>
                      </m:sSup>
                    </m:oMath>
                  </m:oMathPara>
                </a14:m>
                <a:endParaRPr lang="en-US" dirty="0"/>
              </a:p>
            </p:txBody>
          </p:sp>
        </mc:Choice>
        <mc:Fallback xmlns="">
          <p:sp>
            <p:nvSpPr>
              <p:cNvPr id="4" name="Text Placeholder 3">
                <a:extLst>
                  <a:ext uri="{FF2B5EF4-FFF2-40B4-BE49-F238E27FC236}">
                    <a16:creationId xmlns:a16="http://schemas.microsoft.com/office/drawing/2014/main" id="{4EB605B8-9F65-4AA6-5B6B-91E4F1303BD9}"/>
                  </a:ext>
                </a:extLst>
              </p:cNvPr>
              <p:cNvSpPr>
                <a:spLocks noGrp="1" noRot="1" noChangeAspect="1" noMove="1" noResize="1" noEditPoints="1" noAdjustHandles="1" noChangeArrowheads="1" noChangeShapeType="1" noTextEdit="1"/>
              </p:cNvSpPr>
              <p:nvPr>
                <p:ph type="body" sz="quarter" idx="12"/>
              </p:nvPr>
            </p:nvSpPr>
            <p:spPr>
              <a:blipFill>
                <a:blip r:embed="rId3"/>
                <a:stretch>
                  <a:fillRect/>
                </a:stretch>
              </a:blipFill>
            </p:spPr>
            <p:txBody>
              <a:bodyPr/>
              <a:lstStyle/>
              <a:p>
                <a:r>
                  <a:rPr lang="en-US">
                    <a:noFill/>
                  </a:rPr>
                  <a:t> </a:t>
                </a:r>
              </a:p>
            </p:txBody>
          </p:sp>
        </mc:Fallback>
      </mc:AlternateContent>
      <p:pic>
        <p:nvPicPr>
          <p:cNvPr id="6" name="Picture 5" descr="A graph of a graph of a number of datasets&#10;&#10;Description automatically generated with medium confidence">
            <a:extLst>
              <a:ext uri="{FF2B5EF4-FFF2-40B4-BE49-F238E27FC236}">
                <a16:creationId xmlns:a16="http://schemas.microsoft.com/office/drawing/2014/main" id="{D05805BF-18E8-6EB2-A1AA-EFF14902432C}"/>
              </a:ext>
            </a:extLst>
          </p:cNvPr>
          <p:cNvPicPr>
            <a:picLocks noChangeAspect="1"/>
          </p:cNvPicPr>
          <p:nvPr/>
        </p:nvPicPr>
        <p:blipFill>
          <a:blip r:embed="rId4"/>
          <a:stretch>
            <a:fillRect/>
          </a:stretch>
        </p:blipFill>
        <p:spPr>
          <a:xfrm>
            <a:off x="2205459" y="2593340"/>
            <a:ext cx="7772400" cy="3268199"/>
          </a:xfrm>
          <a:prstGeom prst="rect">
            <a:avLst/>
          </a:prstGeom>
        </p:spPr>
      </p:pic>
    </p:spTree>
    <p:extLst>
      <p:ext uri="{BB962C8B-B14F-4D97-AF65-F5344CB8AC3E}">
        <p14:creationId xmlns:p14="http://schemas.microsoft.com/office/powerpoint/2010/main" val="148283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Today's Schedule</a:t>
            </a:r>
          </a:p>
        </p:txBody>
      </p:sp>
      <p:sp>
        <p:nvSpPr>
          <p:cNvPr id="4" name="Text Placeholder 3"/>
          <p:cNvSpPr>
            <a:spLocks noGrp="1"/>
          </p:cNvSpPr>
          <p:nvPr>
            <p:ph type="body" sz="quarter" idx="12"/>
          </p:nvPr>
        </p:nvSpPr>
        <p:spPr>
          <a:xfrm>
            <a:off x="503659" y="1213946"/>
            <a:ext cx="11176000" cy="4647594"/>
          </a:xfrm>
        </p:spPr>
        <p:txBody>
          <a:bodyPr vert="horz" lIns="121920" tIns="60960" rIns="121920" bIns="60960" rtlCol="0" anchor="t">
            <a:normAutofit fontScale="92500" lnSpcReduction="10000"/>
          </a:bodyPr>
          <a:lstStyle/>
          <a:p>
            <a:r>
              <a:rPr lang="en-US"/>
              <a:t>Introduction to the Accelerate Science </a:t>
            </a:r>
            <a:r>
              <a:rPr lang="en-US" err="1"/>
              <a:t>Programme</a:t>
            </a:r>
            <a:endParaRPr lang="en-US"/>
          </a:p>
          <a:p>
            <a:r>
              <a:rPr lang="en-US"/>
              <a:t>Introduction to LLMs</a:t>
            </a:r>
          </a:p>
          <a:p>
            <a:r>
              <a:rPr lang="en-US">
                <a:solidFill>
                  <a:srgbClr val="235EE2"/>
                </a:solidFill>
              </a:rPr>
              <a:t>BREAK</a:t>
            </a:r>
          </a:p>
          <a:p>
            <a:r>
              <a:rPr lang="en-US"/>
              <a:t>Augmenting LLMs</a:t>
            </a:r>
          </a:p>
          <a:p>
            <a:pPr lvl="1"/>
            <a:r>
              <a:rPr lang="en-US"/>
              <a:t>Finetuning</a:t>
            </a:r>
          </a:p>
          <a:p>
            <a:pPr lvl="1"/>
            <a:r>
              <a:rPr lang="en-US"/>
              <a:t>Prompting</a:t>
            </a:r>
          </a:p>
          <a:p>
            <a:r>
              <a:rPr lang="en-US">
                <a:solidFill>
                  <a:srgbClr val="235EE2"/>
                </a:solidFill>
              </a:rPr>
              <a:t>LUNCH</a:t>
            </a:r>
          </a:p>
          <a:p>
            <a:r>
              <a:rPr lang="en-US"/>
              <a:t>Small language models</a:t>
            </a:r>
          </a:p>
          <a:p>
            <a:r>
              <a:rPr lang="en-US"/>
              <a:t>Quantization</a:t>
            </a:r>
          </a:p>
          <a:p>
            <a:r>
              <a:rPr lang="en-US"/>
              <a:t>Data Ethics</a:t>
            </a:r>
          </a:p>
          <a:p>
            <a:r>
              <a:rPr lang="en-US">
                <a:solidFill>
                  <a:srgbClr val="235EE2"/>
                </a:solidFill>
              </a:rPr>
              <a:t>BREAK</a:t>
            </a:r>
          </a:p>
          <a:p>
            <a:r>
              <a:rPr lang="en-US"/>
              <a:t>What’s out there?</a:t>
            </a:r>
          </a:p>
          <a:p>
            <a:pPr lvl="1"/>
            <a:r>
              <a:rPr lang="en-US"/>
              <a:t>Popular models</a:t>
            </a:r>
          </a:p>
          <a:p>
            <a:pPr lvl="1"/>
            <a:r>
              <a:rPr lang="en-US"/>
              <a:t>APIs</a:t>
            </a:r>
          </a:p>
          <a:p>
            <a:pPr lvl="1"/>
            <a:r>
              <a:rPr lang="en-US"/>
              <a:t>No Code</a:t>
            </a:r>
          </a:p>
        </p:txBody>
      </p:sp>
    </p:spTree>
    <p:extLst>
      <p:ext uri="{BB962C8B-B14F-4D97-AF65-F5344CB8AC3E}">
        <p14:creationId xmlns:p14="http://schemas.microsoft.com/office/powerpoint/2010/main" val="816414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7EEB4E-3D11-4841-25F0-7E01CF1F8D35}"/>
              </a:ext>
            </a:extLst>
          </p:cNvPr>
          <p:cNvSpPr>
            <a:spLocks noGrp="1"/>
          </p:cNvSpPr>
          <p:nvPr>
            <p:ph type="body" sz="quarter" idx="10"/>
          </p:nvPr>
        </p:nvSpPr>
        <p:spPr/>
        <p:txBody>
          <a:bodyPr/>
          <a:lstStyle/>
          <a:p>
            <a:r>
              <a:rPr lang="en-US" dirty="0"/>
              <a:t>Emergence</a:t>
            </a:r>
          </a:p>
        </p:txBody>
      </p:sp>
      <p:sp>
        <p:nvSpPr>
          <p:cNvPr id="3" name="Text Placeholder 2">
            <a:extLst>
              <a:ext uri="{FF2B5EF4-FFF2-40B4-BE49-F238E27FC236}">
                <a16:creationId xmlns:a16="http://schemas.microsoft.com/office/drawing/2014/main" id="{E54C1830-B053-E6B8-9754-1B6CCB4B2EAE}"/>
              </a:ext>
            </a:extLst>
          </p:cNvPr>
          <p:cNvSpPr>
            <a:spLocks noGrp="1"/>
          </p:cNvSpPr>
          <p:nvPr>
            <p:ph type="body" sz="quarter" idx="11"/>
          </p:nvPr>
        </p:nvSpPr>
        <p:spPr/>
        <p:txBody>
          <a:bodyPr/>
          <a:lstStyle/>
          <a:p>
            <a:r>
              <a:rPr lang="en-US" dirty="0"/>
              <a:t>Maybe…</a:t>
            </a:r>
          </a:p>
        </p:txBody>
      </p:sp>
      <p:pic>
        <p:nvPicPr>
          <p:cNvPr id="6" name="Picture 5" descr="A group of graphs showing different types of numbers&#10;&#10;Description automatically generated with medium confidence">
            <a:extLst>
              <a:ext uri="{FF2B5EF4-FFF2-40B4-BE49-F238E27FC236}">
                <a16:creationId xmlns:a16="http://schemas.microsoft.com/office/drawing/2014/main" id="{FA4F0665-4711-C098-BEA4-947B840EEED1}"/>
              </a:ext>
            </a:extLst>
          </p:cNvPr>
          <p:cNvPicPr>
            <a:picLocks noChangeAspect="1"/>
          </p:cNvPicPr>
          <p:nvPr/>
        </p:nvPicPr>
        <p:blipFill>
          <a:blip r:embed="rId3"/>
          <a:stretch>
            <a:fillRect/>
          </a:stretch>
        </p:blipFill>
        <p:spPr>
          <a:xfrm>
            <a:off x="2262368" y="1745437"/>
            <a:ext cx="7658582" cy="6858000"/>
          </a:xfrm>
          <a:prstGeom prst="rect">
            <a:avLst/>
          </a:prstGeom>
        </p:spPr>
      </p:pic>
    </p:spTree>
    <p:extLst>
      <p:ext uri="{BB962C8B-B14F-4D97-AF65-F5344CB8AC3E}">
        <p14:creationId xmlns:p14="http://schemas.microsoft.com/office/powerpoint/2010/main" val="2608027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A5C-E982-EC2E-CFCB-6674531F88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54EF3-F851-4F70-931F-03F10EC642DA}"/>
              </a:ext>
            </a:extLst>
          </p:cNvPr>
          <p:cNvSpPr>
            <a:spLocks noGrp="1"/>
          </p:cNvSpPr>
          <p:nvPr>
            <p:ph type="body" sz="quarter" idx="10"/>
          </p:nvPr>
        </p:nvSpPr>
        <p:spPr/>
        <p:txBody>
          <a:bodyPr vert="horz" lIns="121920" tIns="60960" rIns="121920" bIns="60960" rtlCol="0" anchor="t">
            <a:normAutofit/>
          </a:bodyPr>
          <a:lstStyle/>
          <a:p>
            <a:r>
              <a:rPr lang="en-US"/>
              <a:t>Resources</a:t>
            </a:r>
          </a:p>
        </p:txBody>
      </p:sp>
      <p:sp>
        <p:nvSpPr>
          <p:cNvPr id="4" name="Text Placeholder 3">
            <a:extLst>
              <a:ext uri="{FF2B5EF4-FFF2-40B4-BE49-F238E27FC236}">
                <a16:creationId xmlns:a16="http://schemas.microsoft.com/office/drawing/2014/main" id="{C677F43F-DB0E-964C-A6D5-FBEDA5356529}"/>
              </a:ext>
            </a:extLst>
          </p:cNvPr>
          <p:cNvSpPr>
            <a:spLocks noGrp="1"/>
          </p:cNvSpPr>
          <p:nvPr>
            <p:ph type="body" sz="quarter" idx="12"/>
          </p:nvPr>
        </p:nvSpPr>
        <p:spPr/>
        <p:txBody>
          <a:bodyPr vert="horz" lIns="121920" tIns="60960" rIns="121920" bIns="60960" rtlCol="0" anchor="t">
            <a:normAutofit/>
          </a:bodyPr>
          <a:lstStyle/>
          <a:p>
            <a:pPr marL="0" indent="0">
              <a:buNone/>
            </a:pPr>
            <a:r>
              <a:rPr lang="en-US" sz="2133">
                <a:solidFill>
                  <a:srgbClr val="404040"/>
                </a:solidFill>
                <a:hlinkClick r:id="rId3"/>
              </a:rPr>
              <a:t>Jargon-free explanation of LLMs</a:t>
            </a:r>
            <a:endParaRPr lang="en-US" sz="2133">
              <a:solidFill>
                <a:srgbClr val="404040"/>
              </a:solidFill>
            </a:endParaRPr>
          </a:p>
          <a:p>
            <a:pPr marL="0" indent="0">
              <a:buNone/>
            </a:pPr>
            <a:r>
              <a:rPr lang="en-US" sz="2133">
                <a:solidFill>
                  <a:srgbClr val="404040"/>
                </a:solidFill>
                <a:hlinkClick r:id="rId4"/>
              </a:rPr>
              <a:t>Generative AI exists because of the Transformer</a:t>
            </a:r>
            <a:endParaRPr lang="en-US" sz="2133">
              <a:solidFill>
                <a:srgbClr val="404040"/>
              </a:solidFill>
            </a:endParaRPr>
          </a:p>
          <a:p>
            <a:pPr marL="0" indent="0">
              <a:buNone/>
            </a:pPr>
            <a:r>
              <a:rPr lang="en-US" sz="2133">
                <a:solidFill>
                  <a:srgbClr val="404040"/>
                </a:solidFill>
                <a:hlinkClick r:id="rId5"/>
              </a:rPr>
              <a:t>The dangers of Stochastic Parrots</a:t>
            </a:r>
            <a:endParaRPr lang="en-US" sz="2133">
              <a:solidFill>
                <a:srgbClr val="404040"/>
              </a:solidFill>
            </a:endParaRPr>
          </a:p>
          <a:p>
            <a:pPr marL="0" indent="0">
              <a:buNone/>
            </a:pPr>
            <a:r>
              <a:rPr lang="en-US" sz="2133">
                <a:solidFill>
                  <a:srgbClr val="404040"/>
                </a:solidFill>
                <a:hlinkClick r:id="rId6"/>
              </a:rPr>
              <a:t>The Pile</a:t>
            </a:r>
            <a:endParaRPr lang="en-US" sz="2133">
              <a:solidFill>
                <a:srgbClr val="404040"/>
              </a:solidFill>
            </a:endParaRPr>
          </a:p>
          <a:p>
            <a:pPr marL="0" indent="0">
              <a:buNone/>
            </a:pPr>
            <a:r>
              <a:rPr lang="en-US" sz="2133">
                <a:solidFill>
                  <a:srgbClr val="404040"/>
                </a:solidFill>
                <a:hlinkClick r:id="rId7"/>
              </a:rPr>
              <a:t>Survey of LLMs</a:t>
            </a:r>
            <a:endParaRPr lang="en-US" sz="2133">
              <a:solidFill>
                <a:srgbClr val="404040"/>
              </a:solidFill>
            </a:endParaRPr>
          </a:p>
          <a:p>
            <a:pPr marL="0" indent="0">
              <a:buNone/>
            </a:pPr>
            <a:r>
              <a:rPr lang="en-US" sz="2133">
                <a:solidFill>
                  <a:srgbClr val="404040"/>
                </a:solidFill>
                <a:hlinkClick r:id="rId8"/>
              </a:rPr>
              <a:t>Attention is all you need</a:t>
            </a:r>
            <a:endParaRPr lang="en-US" sz="2133">
              <a:solidFill>
                <a:srgbClr val="404040"/>
              </a:solidFill>
            </a:endParaRPr>
          </a:p>
          <a:p>
            <a:pPr marL="0" indent="0">
              <a:buNone/>
            </a:pPr>
            <a:r>
              <a:rPr lang="en-US" sz="2133">
                <a:solidFill>
                  <a:srgbClr val="404040"/>
                </a:solidFill>
                <a:hlinkClick r:id="rId9"/>
              </a:rPr>
              <a:t>Intro to Large Language Models</a:t>
            </a:r>
            <a:endParaRPr lang="en-US" sz="2133">
              <a:solidFill>
                <a:srgbClr val="404040"/>
              </a:solidFill>
            </a:endParaRPr>
          </a:p>
        </p:txBody>
      </p:sp>
    </p:spTree>
    <p:extLst>
      <p:ext uri="{BB962C8B-B14F-4D97-AF65-F5344CB8AC3E}">
        <p14:creationId xmlns:p14="http://schemas.microsoft.com/office/powerpoint/2010/main" val="504211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4BCDD-35C3-03D9-274E-90A28447BCC2}"/>
              </a:ext>
            </a:extLst>
          </p:cNvPr>
          <p:cNvSpPr>
            <a:spLocks noGrp="1"/>
          </p:cNvSpPr>
          <p:nvPr>
            <p:ph type="body" sz="quarter" idx="10"/>
          </p:nvPr>
        </p:nvSpPr>
        <p:spPr/>
        <p:txBody>
          <a:bodyPr vert="horz" lIns="121920" tIns="60960" rIns="121920" bIns="60960" rtlCol="0" anchor="t">
            <a:normAutofit/>
          </a:bodyPr>
          <a:lstStyle/>
          <a:p>
            <a:r>
              <a:rPr lang="en-GB"/>
              <a:t>10 min BREAK</a:t>
            </a:r>
          </a:p>
        </p:txBody>
      </p:sp>
    </p:spTree>
    <p:extLst>
      <p:ext uri="{BB962C8B-B14F-4D97-AF65-F5344CB8AC3E}">
        <p14:creationId xmlns:p14="http://schemas.microsoft.com/office/powerpoint/2010/main" val="1226348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Who are we?</a:t>
            </a:r>
          </a:p>
        </p:txBody>
      </p:sp>
      <p:pic>
        <p:nvPicPr>
          <p:cNvPr id="12" name="Picture 11" descr="A person smiling at camera&#10;&#10;Description automatically generated">
            <a:extLst>
              <a:ext uri="{FF2B5EF4-FFF2-40B4-BE49-F238E27FC236}">
                <a16:creationId xmlns:a16="http://schemas.microsoft.com/office/drawing/2014/main" id="{1A93C138-73E7-091B-8419-52F19A7B9BAE}"/>
              </a:ext>
            </a:extLst>
          </p:cNvPr>
          <p:cNvPicPr>
            <a:picLocks noChangeAspect="1"/>
          </p:cNvPicPr>
          <p:nvPr/>
        </p:nvPicPr>
        <p:blipFill>
          <a:blip r:embed="rId3"/>
          <a:stretch>
            <a:fillRect/>
          </a:stretch>
        </p:blipFill>
        <p:spPr>
          <a:xfrm>
            <a:off x="503659" y="1347735"/>
            <a:ext cx="1639393" cy="1588699"/>
          </a:xfrm>
          <a:prstGeom prst="rect">
            <a:avLst/>
          </a:prstGeom>
        </p:spPr>
      </p:pic>
      <p:pic>
        <p:nvPicPr>
          <p:cNvPr id="13" name="Picture 12" descr="A person with a beard&#10;&#10;Description automatically generated">
            <a:extLst>
              <a:ext uri="{FF2B5EF4-FFF2-40B4-BE49-F238E27FC236}">
                <a16:creationId xmlns:a16="http://schemas.microsoft.com/office/drawing/2014/main" id="{3901EC32-1A57-D9A7-4DCF-7B643E9E4AA5}"/>
              </a:ext>
            </a:extLst>
          </p:cNvPr>
          <p:cNvPicPr>
            <a:picLocks noChangeAspect="1"/>
          </p:cNvPicPr>
          <p:nvPr/>
        </p:nvPicPr>
        <p:blipFill>
          <a:blip r:embed="rId4"/>
          <a:stretch>
            <a:fillRect/>
          </a:stretch>
        </p:blipFill>
        <p:spPr>
          <a:xfrm>
            <a:off x="7713202" y="3858621"/>
            <a:ext cx="1736440" cy="1689340"/>
          </a:xfrm>
          <a:prstGeom prst="rect">
            <a:avLst/>
          </a:prstGeom>
        </p:spPr>
      </p:pic>
      <p:pic>
        <p:nvPicPr>
          <p:cNvPr id="4" name="Picture 3" descr="A person smiling at the camera&#10;&#10;Description automatically generated">
            <a:extLst>
              <a:ext uri="{FF2B5EF4-FFF2-40B4-BE49-F238E27FC236}">
                <a16:creationId xmlns:a16="http://schemas.microsoft.com/office/drawing/2014/main" id="{385C4A8F-6092-1FD5-57CD-8760EC9299E5}"/>
              </a:ext>
            </a:extLst>
          </p:cNvPr>
          <p:cNvPicPr>
            <a:picLocks noChangeAspect="1"/>
          </p:cNvPicPr>
          <p:nvPr/>
        </p:nvPicPr>
        <p:blipFill>
          <a:blip r:embed="rId5"/>
          <a:stretch>
            <a:fillRect/>
          </a:stretch>
        </p:blipFill>
        <p:spPr>
          <a:xfrm>
            <a:off x="5619650" y="1297414"/>
            <a:ext cx="1736440" cy="1689340"/>
          </a:xfrm>
          <a:prstGeom prst="rect">
            <a:avLst/>
          </a:prstGeom>
        </p:spPr>
      </p:pic>
      <p:sp>
        <p:nvSpPr>
          <p:cNvPr id="7" name="TextBox 6">
            <a:extLst>
              <a:ext uri="{FF2B5EF4-FFF2-40B4-BE49-F238E27FC236}">
                <a16:creationId xmlns:a16="http://schemas.microsoft.com/office/drawing/2014/main" id="{537BA784-7AF0-6144-FE04-7DE30EE62DB3}"/>
              </a:ext>
            </a:extLst>
          </p:cNvPr>
          <p:cNvSpPr txBox="1"/>
          <p:nvPr/>
        </p:nvSpPr>
        <p:spPr>
          <a:xfrm>
            <a:off x="745321" y="2986754"/>
            <a:ext cx="1156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35EE2"/>
                </a:solidFill>
                <a:ea typeface="Calibri"/>
                <a:cs typeface="Calibri"/>
              </a:rPr>
              <a:t>Katie Light</a:t>
            </a:r>
          </a:p>
        </p:txBody>
      </p:sp>
      <p:sp>
        <p:nvSpPr>
          <p:cNvPr id="10" name="TextBox 9">
            <a:extLst>
              <a:ext uri="{FF2B5EF4-FFF2-40B4-BE49-F238E27FC236}">
                <a16:creationId xmlns:a16="http://schemas.microsoft.com/office/drawing/2014/main" id="{B237BE83-FD48-7A16-8AD7-A29BAC4EF136}"/>
              </a:ext>
            </a:extLst>
          </p:cNvPr>
          <p:cNvSpPr txBox="1"/>
          <p:nvPr/>
        </p:nvSpPr>
        <p:spPr>
          <a:xfrm>
            <a:off x="5672049" y="2986754"/>
            <a:ext cx="16316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35EE2"/>
                </a:solidFill>
                <a:ea typeface="Calibri"/>
                <a:cs typeface="Calibri"/>
              </a:rPr>
              <a:t>Caroline Chater</a:t>
            </a:r>
          </a:p>
        </p:txBody>
      </p:sp>
      <p:sp>
        <p:nvSpPr>
          <p:cNvPr id="11" name="TextBox 10">
            <a:extLst>
              <a:ext uri="{FF2B5EF4-FFF2-40B4-BE49-F238E27FC236}">
                <a16:creationId xmlns:a16="http://schemas.microsoft.com/office/drawing/2014/main" id="{810DE5CE-08B7-3CF6-0E77-737F0471B0B9}"/>
              </a:ext>
            </a:extLst>
          </p:cNvPr>
          <p:cNvSpPr txBox="1"/>
          <p:nvPr/>
        </p:nvSpPr>
        <p:spPr>
          <a:xfrm>
            <a:off x="7889899" y="5547293"/>
            <a:ext cx="1383046" cy="374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35EE2"/>
                </a:solidFill>
                <a:ea typeface="Calibri"/>
                <a:cs typeface="Calibri"/>
              </a:rPr>
              <a:t>Ryan Daniels</a:t>
            </a:r>
            <a:endParaRPr lang="en-US">
              <a:solidFill>
                <a:srgbClr val="235EE2"/>
              </a:solidFill>
              <a:ea typeface="Calibri"/>
              <a:cs typeface="Calibri"/>
            </a:endParaRPr>
          </a:p>
        </p:txBody>
      </p:sp>
      <p:pic>
        <p:nvPicPr>
          <p:cNvPr id="15" name="Picture 14" descr="A person smiling at camera&#10;&#10;Description automatically generated">
            <a:extLst>
              <a:ext uri="{FF2B5EF4-FFF2-40B4-BE49-F238E27FC236}">
                <a16:creationId xmlns:a16="http://schemas.microsoft.com/office/drawing/2014/main" id="{FC254E35-EC64-AAB2-81EB-F23B17D2F6CF}"/>
              </a:ext>
            </a:extLst>
          </p:cNvPr>
          <p:cNvPicPr>
            <a:picLocks noChangeAspect="1"/>
          </p:cNvPicPr>
          <p:nvPr/>
        </p:nvPicPr>
        <p:blipFill>
          <a:blip r:embed="rId6"/>
          <a:stretch>
            <a:fillRect/>
          </a:stretch>
        </p:blipFill>
        <p:spPr>
          <a:xfrm>
            <a:off x="3107158" y="3858621"/>
            <a:ext cx="1631250" cy="1585611"/>
          </a:xfrm>
          <a:prstGeom prst="rect">
            <a:avLst/>
          </a:prstGeom>
        </p:spPr>
      </p:pic>
      <p:sp>
        <p:nvSpPr>
          <p:cNvPr id="16" name="TextBox 15">
            <a:extLst>
              <a:ext uri="{FF2B5EF4-FFF2-40B4-BE49-F238E27FC236}">
                <a16:creationId xmlns:a16="http://schemas.microsoft.com/office/drawing/2014/main" id="{B29CC295-9AD8-CC73-4620-64DAD5169EA0}"/>
              </a:ext>
            </a:extLst>
          </p:cNvPr>
          <p:cNvSpPr txBox="1"/>
          <p:nvPr/>
        </p:nvSpPr>
        <p:spPr>
          <a:xfrm>
            <a:off x="2966256" y="5552697"/>
            <a:ext cx="17721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35EE2"/>
                </a:solidFill>
                <a:ea typeface="Calibri"/>
                <a:cs typeface="Calibri"/>
              </a:rPr>
              <a:t>Catherine Breslin</a:t>
            </a:r>
          </a:p>
        </p:txBody>
      </p:sp>
    </p:spTree>
    <p:extLst>
      <p:ext uri="{BB962C8B-B14F-4D97-AF65-F5344CB8AC3E}">
        <p14:creationId xmlns:p14="http://schemas.microsoft.com/office/powerpoint/2010/main" val="68524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lgn="ctr">
              <a:buNone/>
            </a:pPr>
            <a:r>
              <a:rPr lang="en-US" sz="2267" i="1">
                <a:solidFill>
                  <a:srgbClr val="000000"/>
                </a:solidFill>
              </a:rPr>
              <a:t>"Accelerate Science pursues research at the interface of AI and the sciences, generating new scientific insights and developing AI methods that can be deployed to advance scientific knowledge."</a:t>
            </a:r>
            <a:endParaRPr lang="en-US" i="1"/>
          </a:p>
        </p:txBody>
      </p:sp>
    </p:spTree>
    <p:extLst>
      <p:ext uri="{BB962C8B-B14F-4D97-AF65-F5344CB8AC3E}">
        <p14:creationId xmlns:p14="http://schemas.microsoft.com/office/powerpoint/2010/main" val="1582315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a:t>LLM Workshop Goals</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buNone/>
            </a:pPr>
            <a:r>
              <a:rPr lang="en-US"/>
              <a:t>We want to:</a:t>
            </a:r>
          </a:p>
          <a:p>
            <a:r>
              <a:rPr lang="en-US"/>
              <a:t>Support</a:t>
            </a:r>
            <a:r>
              <a:rPr lang="en-US">
                <a:solidFill>
                  <a:srgbClr val="404040"/>
                </a:solidFill>
              </a:rPr>
              <a:t> researchers across the university to use AI – that's LLMs in this group.</a:t>
            </a:r>
            <a:endParaRPr lang="en-US"/>
          </a:p>
          <a:p>
            <a:r>
              <a:rPr lang="en-US"/>
              <a:t>Better understand the challenges that researchers face.</a:t>
            </a:r>
          </a:p>
          <a:p>
            <a:r>
              <a:rPr lang="en-US"/>
              <a:t>Identify what training courses or software resources we might want the Accelerate Science </a:t>
            </a:r>
            <a:r>
              <a:rPr lang="en-US" err="1"/>
              <a:t>Programme</a:t>
            </a:r>
            <a:r>
              <a:rPr lang="en-US"/>
              <a:t> to create.</a:t>
            </a:r>
          </a:p>
          <a:p>
            <a:pPr lvl="1"/>
            <a:r>
              <a:rPr lang="en-US">
                <a:solidFill>
                  <a:srgbClr val="404040"/>
                </a:solidFill>
                <a:latin typeface="Helvetica"/>
                <a:cs typeface="Helvetica"/>
              </a:rPr>
              <a:t>Including shared code</a:t>
            </a:r>
          </a:p>
          <a:p>
            <a:r>
              <a:rPr lang="en-US"/>
              <a:t>Start to build a community of like-minded researchers across the university.</a:t>
            </a:r>
          </a:p>
        </p:txBody>
      </p:sp>
    </p:spTree>
    <p:extLst>
      <p:ext uri="{BB962C8B-B14F-4D97-AF65-F5344CB8AC3E}">
        <p14:creationId xmlns:p14="http://schemas.microsoft.com/office/powerpoint/2010/main" val="153392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E1B8A-DF12-1B91-E4D6-7E855AFAFFA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1CA23B-B931-1BA6-F5ED-7D82DD946D5B}"/>
              </a:ext>
            </a:extLst>
          </p:cNvPr>
          <p:cNvSpPr>
            <a:spLocks noGrp="1"/>
          </p:cNvSpPr>
          <p:nvPr>
            <p:ph type="body" sz="quarter" idx="10"/>
          </p:nvPr>
        </p:nvSpPr>
        <p:spPr/>
        <p:txBody>
          <a:bodyPr vert="horz" lIns="121920" tIns="60960" rIns="121920" bIns="60960" rtlCol="0" anchor="t">
            <a:normAutofit/>
          </a:bodyPr>
          <a:lstStyle/>
          <a:p>
            <a:r>
              <a:rPr lang="en-GB"/>
              <a:t>Introduction to LLMs</a:t>
            </a:r>
          </a:p>
        </p:txBody>
      </p:sp>
    </p:spTree>
    <p:extLst>
      <p:ext uri="{BB962C8B-B14F-4D97-AF65-F5344CB8AC3E}">
        <p14:creationId xmlns:p14="http://schemas.microsoft.com/office/powerpoint/2010/main" val="241864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a:t>Overview</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a:solidFill>
                  <a:srgbClr val="404040"/>
                </a:solidFill>
                <a:latin typeface="Helvetica"/>
                <a:cs typeface="Helvetica"/>
              </a:rPr>
              <a:t>What is a large language model?</a:t>
            </a:r>
          </a:p>
          <a:p>
            <a:r>
              <a:rPr lang="en-US">
                <a:solidFill>
                  <a:srgbClr val="404040"/>
                </a:solidFill>
              </a:rPr>
              <a:t>How do they work?</a:t>
            </a:r>
          </a:p>
          <a:p>
            <a:r>
              <a:rPr lang="en-US">
                <a:solidFill>
                  <a:srgbClr val="404040"/>
                </a:solidFill>
                <a:latin typeface="Helvetica"/>
                <a:cs typeface="Helvetica"/>
              </a:rPr>
              <a:t>How are they trained?</a:t>
            </a:r>
          </a:p>
          <a:p>
            <a:endParaRPr lang="en-US">
              <a:solidFill>
                <a:srgbClr val="404040"/>
              </a:solidFill>
            </a:endParaRPr>
          </a:p>
          <a:p>
            <a:pPr marL="0" indent="0">
              <a:buNone/>
            </a:pPr>
            <a:r>
              <a:rPr lang="en-US">
                <a:solidFill>
                  <a:srgbClr val="404040"/>
                </a:solidFill>
              </a:rPr>
              <a:t>But first…</a:t>
            </a:r>
          </a:p>
          <a:p>
            <a:pPr marL="0" indent="0">
              <a:buNone/>
            </a:pPr>
            <a:endParaRPr lang="en-US">
              <a:solidFill>
                <a:srgbClr val="404040"/>
              </a:solidFill>
            </a:endParaRPr>
          </a:p>
          <a:p>
            <a:pPr marL="0" indent="0">
              <a:buNone/>
            </a:pPr>
            <a:endParaRPr lang="en-US">
              <a:solidFill>
                <a:srgbClr val="404040"/>
              </a:solidFill>
              <a:latin typeface="Helvetica"/>
              <a:cs typeface="Helvetica"/>
            </a:endParaRPr>
          </a:p>
          <a:p>
            <a:pPr marL="0" indent="0" algn="ctr">
              <a:buNone/>
            </a:pPr>
            <a:r>
              <a:rPr lang="en-US" sz="2133" b="1" i="1">
                <a:solidFill>
                  <a:srgbClr val="404040"/>
                </a:solidFill>
              </a:rPr>
              <a:t>What do you know about LLMs…?</a:t>
            </a:r>
          </a:p>
        </p:txBody>
      </p:sp>
    </p:spTree>
    <p:extLst>
      <p:ext uri="{BB962C8B-B14F-4D97-AF65-F5344CB8AC3E}">
        <p14:creationId xmlns:p14="http://schemas.microsoft.com/office/powerpoint/2010/main" val="275395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C1155-5AC0-6F73-1476-9E21EF32DB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3143216-45BB-B904-C2E9-793B13EC9CAC}"/>
              </a:ext>
            </a:extLst>
          </p:cNvPr>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a:extLst>
              <a:ext uri="{FF2B5EF4-FFF2-40B4-BE49-F238E27FC236}">
                <a16:creationId xmlns:a16="http://schemas.microsoft.com/office/drawing/2014/main" id="{E91CB890-49E0-A0BF-CA59-C7959A972623}"/>
              </a:ext>
            </a:extLst>
          </p:cNvPr>
          <p:cNvSpPr>
            <a:spLocks noGrp="1"/>
          </p:cNvSpPr>
          <p:nvPr>
            <p:ph type="body" sz="quarter" idx="11"/>
          </p:nvPr>
        </p:nvSpPr>
        <p:spPr/>
        <p:txBody>
          <a:bodyPr vert="horz" lIns="121920" tIns="60960" rIns="121920" bIns="60960" rtlCol="0" anchor="t">
            <a:normAutofit/>
          </a:bodyPr>
          <a:lstStyle/>
          <a:p>
            <a:r>
              <a:rPr lang="en-US"/>
              <a:t>What do you know about LLMs…?</a:t>
            </a:r>
          </a:p>
        </p:txBody>
      </p:sp>
      <p:sp>
        <p:nvSpPr>
          <p:cNvPr id="4" name="Text Placeholder 3">
            <a:extLst>
              <a:ext uri="{FF2B5EF4-FFF2-40B4-BE49-F238E27FC236}">
                <a16:creationId xmlns:a16="http://schemas.microsoft.com/office/drawing/2014/main" id="{73B2A682-D706-D792-29E1-F193A378E472}"/>
              </a:ext>
            </a:extLst>
          </p:cNvPr>
          <p:cNvSpPr>
            <a:spLocks noGrp="1"/>
          </p:cNvSpPr>
          <p:nvPr>
            <p:ph type="body" sz="quarter" idx="12"/>
          </p:nvPr>
        </p:nvSpPr>
        <p:spPr/>
        <p:txBody>
          <a:bodyPr vert="horz" lIns="121920" tIns="60960" rIns="121920" bIns="60960" rtlCol="0" anchor="t">
            <a:normAutofit/>
          </a:bodyPr>
          <a:lstStyle/>
          <a:p>
            <a:r>
              <a:rPr lang="en-US" sz="2133" dirty="0">
                <a:solidFill>
                  <a:srgbClr val="404040"/>
                </a:solidFill>
              </a:rPr>
              <a:t>How do they work?</a:t>
            </a:r>
          </a:p>
          <a:p>
            <a:endParaRPr lang="en-US" sz="2133" dirty="0">
              <a:solidFill>
                <a:srgbClr val="404040"/>
              </a:solidFill>
            </a:endParaRPr>
          </a:p>
          <a:p>
            <a:r>
              <a:rPr lang="en-US" sz="2133" dirty="0">
                <a:solidFill>
                  <a:srgbClr val="404040"/>
                </a:solidFill>
              </a:rPr>
              <a:t>Can you name any?</a:t>
            </a:r>
          </a:p>
          <a:p>
            <a:endParaRPr lang="en-US" sz="2133" dirty="0">
              <a:solidFill>
                <a:srgbClr val="404040"/>
              </a:solidFill>
            </a:endParaRPr>
          </a:p>
          <a:p>
            <a:r>
              <a:rPr lang="en-US" sz="2133" dirty="0">
                <a:solidFill>
                  <a:srgbClr val="404040"/>
                </a:solidFill>
              </a:rPr>
              <a:t>What can you use them for?</a:t>
            </a:r>
          </a:p>
          <a:p>
            <a:endParaRPr lang="en-US" sz="2133" dirty="0">
              <a:solidFill>
                <a:srgbClr val="404040"/>
              </a:solidFill>
            </a:endParaRPr>
          </a:p>
          <a:p>
            <a:r>
              <a:rPr lang="en-US" sz="2133" dirty="0">
                <a:solidFill>
                  <a:srgbClr val="404040"/>
                </a:solidFill>
              </a:rPr>
              <a:t>What are potential problems?</a:t>
            </a:r>
          </a:p>
          <a:p>
            <a:endParaRPr lang="en-US" sz="2133" dirty="0">
              <a:solidFill>
                <a:srgbClr val="404040"/>
              </a:solidFill>
            </a:endParaRPr>
          </a:p>
          <a:p>
            <a:r>
              <a:rPr lang="en-US" sz="2133" dirty="0">
                <a:solidFill>
                  <a:srgbClr val="404040"/>
                </a:solidFill>
              </a:rPr>
              <a:t>What Can YOU potentially use them for?</a:t>
            </a:r>
          </a:p>
        </p:txBody>
      </p:sp>
    </p:spTree>
    <p:extLst>
      <p:ext uri="{BB962C8B-B14F-4D97-AF65-F5344CB8AC3E}">
        <p14:creationId xmlns:p14="http://schemas.microsoft.com/office/powerpoint/2010/main" val="13634204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1303</TotalTime>
  <Words>5787</Words>
  <Application>Microsoft Macintosh PowerPoint</Application>
  <PresentationFormat>Widescreen</PresentationFormat>
  <Paragraphs>413</Paragraphs>
  <Slides>32</Slides>
  <Notes>27</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Aptos</vt:lpstr>
      <vt:lpstr>Arial</vt:lpstr>
      <vt:lpstr>Avenir Book</vt:lpstr>
      <vt:lpstr>Avenir Heavy</vt:lpstr>
      <vt:lpstr>Calibri</vt:lpstr>
      <vt:lpstr>Calibri Light</vt:lpstr>
      <vt:lpstr>Cambria Math</vt:lpstr>
      <vt:lpstr>Courier New</vt:lpstr>
      <vt:lpstr>Helvetica</vt:lpstr>
      <vt:lpstr>Helvetica Light</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Daniels</dc:creator>
  <cp:lastModifiedBy>Ryan Daniels</cp:lastModifiedBy>
  <cp:revision>184</cp:revision>
  <dcterms:created xsi:type="dcterms:W3CDTF">2024-02-18T14:31:29Z</dcterms:created>
  <dcterms:modified xsi:type="dcterms:W3CDTF">2024-10-02T08:01:34Z</dcterms:modified>
</cp:coreProperties>
</file>